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43"/>
  </p:handoutMasterIdLst>
  <p:sldIdLst>
    <p:sldId id="257" r:id="rId2"/>
    <p:sldId id="514" r:id="rId3"/>
    <p:sldId id="483" r:id="rId4"/>
    <p:sldId id="502" r:id="rId5"/>
    <p:sldId id="505" r:id="rId6"/>
    <p:sldId id="503" r:id="rId7"/>
    <p:sldId id="511" r:id="rId8"/>
    <p:sldId id="506" r:id="rId9"/>
    <p:sldId id="507" r:id="rId10"/>
    <p:sldId id="508" r:id="rId11"/>
    <p:sldId id="509" r:id="rId12"/>
    <p:sldId id="513" r:id="rId13"/>
    <p:sldId id="515" r:id="rId14"/>
    <p:sldId id="512" r:id="rId15"/>
    <p:sldId id="485" r:id="rId16"/>
    <p:sldId id="486" r:id="rId17"/>
    <p:sldId id="487" r:id="rId18"/>
    <p:sldId id="490" r:id="rId19"/>
    <p:sldId id="491" r:id="rId20"/>
    <p:sldId id="492" r:id="rId21"/>
    <p:sldId id="493" r:id="rId22"/>
    <p:sldId id="494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18" r:id="rId31"/>
    <p:sldId id="519" r:id="rId32"/>
    <p:sldId id="520" r:id="rId33"/>
    <p:sldId id="521" r:id="rId34"/>
    <p:sldId id="522" r:id="rId35"/>
    <p:sldId id="526" r:id="rId36"/>
    <p:sldId id="523" r:id="rId37"/>
    <p:sldId id="524" r:id="rId38"/>
    <p:sldId id="527" r:id="rId39"/>
    <p:sldId id="528" r:id="rId40"/>
    <p:sldId id="525" r:id="rId41"/>
    <p:sldId id="345" r:id="rId42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C937"/>
    <a:srgbClr val="CADABC"/>
    <a:srgbClr val="695185"/>
    <a:srgbClr val="B232DA"/>
    <a:srgbClr val="D71760"/>
    <a:srgbClr val="7D629E"/>
    <a:srgbClr val="765C96"/>
    <a:srgbClr val="705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6" autoAdjust="0"/>
    <p:restoredTop sz="94660"/>
  </p:normalViewPr>
  <p:slideViewPr>
    <p:cSldViewPr>
      <p:cViewPr varScale="1">
        <p:scale>
          <a:sx n="84" d="100"/>
          <a:sy n="84" d="100"/>
        </p:scale>
        <p:origin x="16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BB8CB-6353-41F7-9A18-851EECB9E03C}" type="doc">
      <dgm:prSet loTypeId="urn:microsoft.com/office/officeart/2005/8/layout/gear1" loCatId="process" qsTypeId="urn:microsoft.com/office/officeart/2005/8/quickstyle/3d1" qsCatId="3D" csTypeId="urn:microsoft.com/office/officeart/2005/8/colors/colorful4" csCatId="colorful" phldr="1"/>
      <dgm:spPr/>
    </dgm:pt>
    <dgm:pt modelId="{85BC1ECA-8787-4914-8ADE-1BA303734E32}">
      <dgm:prSet phldrT="[Tekst]" custT="1"/>
      <dgm:spPr/>
      <dgm:t>
        <a:bodyPr/>
        <a:lstStyle/>
        <a:p>
          <a:r>
            <a:rPr lang="pl-PL" sz="1800" b="1" smtClean="0"/>
            <a:t>Społeczeństwo</a:t>
          </a:r>
          <a:endParaRPr lang="pl-PL" sz="1800" b="1" dirty="0"/>
        </a:p>
      </dgm:t>
    </dgm:pt>
    <dgm:pt modelId="{3EC1CBE3-20A1-4460-B0D1-F474209FD2F0}" type="parTrans" cxnId="{ADF21E74-20DF-4FB9-8B78-C3A9E6696626}">
      <dgm:prSet/>
      <dgm:spPr/>
      <dgm:t>
        <a:bodyPr/>
        <a:lstStyle/>
        <a:p>
          <a:endParaRPr lang="pl-PL"/>
        </a:p>
      </dgm:t>
    </dgm:pt>
    <dgm:pt modelId="{2D096C89-762D-4311-911E-EC4443947773}" type="sibTrans" cxnId="{ADF21E74-20DF-4FB9-8B78-C3A9E6696626}">
      <dgm:prSet/>
      <dgm:spPr/>
      <dgm:t>
        <a:bodyPr/>
        <a:lstStyle/>
        <a:p>
          <a:endParaRPr lang="pl-PL"/>
        </a:p>
      </dgm:t>
    </dgm:pt>
    <dgm:pt modelId="{648B8B92-EDE2-4214-B302-3CCEE1257137}">
      <dgm:prSet phldrT="[Tekst]" custT="1"/>
      <dgm:spPr/>
      <dgm:t>
        <a:bodyPr/>
        <a:lstStyle/>
        <a:p>
          <a:r>
            <a:rPr lang="pl-PL" sz="1800" b="1" smtClean="0"/>
            <a:t>Gospodarka</a:t>
          </a:r>
          <a:endParaRPr lang="pl-PL" sz="1800" b="1" dirty="0"/>
        </a:p>
      </dgm:t>
    </dgm:pt>
    <dgm:pt modelId="{555CEA55-D37A-481B-B25A-762ECC0AC1C7}" type="parTrans" cxnId="{5AA2B87C-0611-44BC-8D21-6AB2EC62925B}">
      <dgm:prSet/>
      <dgm:spPr/>
      <dgm:t>
        <a:bodyPr/>
        <a:lstStyle/>
        <a:p>
          <a:endParaRPr lang="pl-PL"/>
        </a:p>
      </dgm:t>
    </dgm:pt>
    <dgm:pt modelId="{6F27A8A6-283D-4B18-B631-C1A5BAB6C3CF}" type="sibTrans" cxnId="{5AA2B87C-0611-44BC-8D21-6AB2EC62925B}">
      <dgm:prSet/>
      <dgm:spPr/>
      <dgm:t>
        <a:bodyPr/>
        <a:lstStyle/>
        <a:p>
          <a:endParaRPr lang="pl-PL"/>
        </a:p>
      </dgm:t>
    </dgm:pt>
    <dgm:pt modelId="{43F7FB34-9B42-430F-BFFC-6C336468370A}">
      <dgm:prSet phldrT="[Tekst]" custT="1"/>
      <dgm:spPr/>
      <dgm:t>
        <a:bodyPr/>
        <a:lstStyle/>
        <a:p>
          <a:r>
            <a:rPr lang="pl-PL" sz="1800" b="1" smtClean="0"/>
            <a:t>Przestrzeń</a:t>
          </a:r>
          <a:endParaRPr lang="pl-PL" sz="1800" b="1" dirty="0"/>
        </a:p>
      </dgm:t>
    </dgm:pt>
    <dgm:pt modelId="{3AFD759D-3500-4F0B-8870-BE8D2ED1003F}" type="parTrans" cxnId="{967A63DB-8E7D-4DC3-9784-6C0FF4D50536}">
      <dgm:prSet/>
      <dgm:spPr/>
      <dgm:t>
        <a:bodyPr/>
        <a:lstStyle/>
        <a:p>
          <a:endParaRPr lang="pl-PL"/>
        </a:p>
      </dgm:t>
    </dgm:pt>
    <dgm:pt modelId="{EAC83A90-9A96-45E0-84C4-936B5FDB9AA9}" type="sibTrans" cxnId="{967A63DB-8E7D-4DC3-9784-6C0FF4D50536}">
      <dgm:prSet/>
      <dgm:spPr/>
      <dgm:t>
        <a:bodyPr/>
        <a:lstStyle/>
        <a:p>
          <a:endParaRPr lang="pl-PL"/>
        </a:p>
      </dgm:t>
    </dgm:pt>
    <dgm:pt modelId="{7F887C3A-1F48-47FD-812D-DEA6765BD3DC}" type="pres">
      <dgm:prSet presAssocID="{0CDBB8CB-6353-41F7-9A18-851EECB9E03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2FDA1A4-0AC4-4142-8913-C72FFFC4CAC9}" type="pres">
      <dgm:prSet presAssocID="{85BC1ECA-8787-4914-8ADE-1BA303734E32}" presName="gear1" presStyleLbl="node1" presStyleIdx="0" presStyleCnt="3" custScaleX="111746" custScaleY="11420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34FCA7-A339-4562-9E48-DA6CC7E84A3B}" type="pres">
      <dgm:prSet presAssocID="{85BC1ECA-8787-4914-8ADE-1BA303734E32}" presName="gear1srcNode" presStyleLbl="node1" presStyleIdx="0" presStyleCnt="3"/>
      <dgm:spPr/>
      <dgm:t>
        <a:bodyPr/>
        <a:lstStyle/>
        <a:p>
          <a:endParaRPr lang="pl-PL"/>
        </a:p>
      </dgm:t>
    </dgm:pt>
    <dgm:pt modelId="{F2DDF2D3-E658-4BF4-91AB-F00FF4A05CDE}" type="pres">
      <dgm:prSet presAssocID="{85BC1ECA-8787-4914-8ADE-1BA303734E32}" presName="gear1dstNode" presStyleLbl="node1" presStyleIdx="0" presStyleCnt="3"/>
      <dgm:spPr/>
      <dgm:t>
        <a:bodyPr/>
        <a:lstStyle/>
        <a:p>
          <a:endParaRPr lang="pl-PL"/>
        </a:p>
      </dgm:t>
    </dgm:pt>
    <dgm:pt modelId="{0E477D0D-5E24-4006-A09B-97504F5A2828}" type="pres">
      <dgm:prSet presAssocID="{648B8B92-EDE2-4214-B302-3CCEE1257137}" presName="gear2" presStyleLbl="node1" presStyleIdx="1" presStyleCnt="3" custScaleX="145224" custScaleY="13710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6A5C35-2EAF-4020-B8B2-ED3EFC602F9B}" type="pres">
      <dgm:prSet presAssocID="{648B8B92-EDE2-4214-B302-3CCEE1257137}" presName="gear2srcNode" presStyleLbl="node1" presStyleIdx="1" presStyleCnt="3"/>
      <dgm:spPr/>
      <dgm:t>
        <a:bodyPr/>
        <a:lstStyle/>
        <a:p>
          <a:endParaRPr lang="pl-PL"/>
        </a:p>
      </dgm:t>
    </dgm:pt>
    <dgm:pt modelId="{622B8C82-A209-4875-8A83-1AEFA76C468F}" type="pres">
      <dgm:prSet presAssocID="{648B8B92-EDE2-4214-B302-3CCEE1257137}" presName="gear2dstNode" presStyleLbl="node1" presStyleIdx="1" presStyleCnt="3"/>
      <dgm:spPr/>
      <dgm:t>
        <a:bodyPr/>
        <a:lstStyle/>
        <a:p>
          <a:endParaRPr lang="pl-PL"/>
        </a:p>
      </dgm:t>
    </dgm:pt>
    <dgm:pt modelId="{55254E0D-A5C0-4E6A-9EE9-6229BDB41159}" type="pres">
      <dgm:prSet presAssocID="{43F7FB34-9B42-430F-BFFC-6C336468370A}" presName="gear3" presStyleLbl="node1" presStyleIdx="2" presStyleCnt="3" custScaleX="117090" custScaleY="116047"/>
      <dgm:spPr/>
      <dgm:t>
        <a:bodyPr/>
        <a:lstStyle/>
        <a:p>
          <a:endParaRPr lang="pl-PL"/>
        </a:p>
      </dgm:t>
    </dgm:pt>
    <dgm:pt modelId="{9647C42C-4311-45B9-8D9E-CC5F67A6293D}" type="pres">
      <dgm:prSet presAssocID="{43F7FB34-9B42-430F-BFFC-6C336468370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5FA114-CB6F-456D-9F2E-6B4177F2F32D}" type="pres">
      <dgm:prSet presAssocID="{43F7FB34-9B42-430F-BFFC-6C336468370A}" presName="gear3srcNode" presStyleLbl="node1" presStyleIdx="2" presStyleCnt="3"/>
      <dgm:spPr/>
      <dgm:t>
        <a:bodyPr/>
        <a:lstStyle/>
        <a:p>
          <a:endParaRPr lang="pl-PL"/>
        </a:p>
      </dgm:t>
    </dgm:pt>
    <dgm:pt modelId="{697E0608-52C8-4CF9-9815-2D935E25C98C}" type="pres">
      <dgm:prSet presAssocID="{43F7FB34-9B42-430F-BFFC-6C336468370A}" presName="gear3dstNode" presStyleLbl="node1" presStyleIdx="2" presStyleCnt="3"/>
      <dgm:spPr/>
      <dgm:t>
        <a:bodyPr/>
        <a:lstStyle/>
        <a:p>
          <a:endParaRPr lang="pl-PL"/>
        </a:p>
      </dgm:t>
    </dgm:pt>
    <dgm:pt modelId="{67379D7B-A038-4B69-8616-4A4CC7726ED0}" type="pres">
      <dgm:prSet presAssocID="{2D096C89-762D-4311-911E-EC4443947773}" presName="connector1" presStyleLbl="sibTrans2D1" presStyleIdx="0" presStyleCnt="3"/>
      <dgm:spPr/>
      <dgm:t>
        <a:bodyPr/>
        <a:lstStyle/>
        <a:p>
          <a:endParaRPr lang="pl-PL"/>
        </a:p>
      </dgm:t>
    </dgm:pt>
    <dgm:pt modelId="{4DDDB1B4-3681-478D-A667-AB0416805CEA}" type="pres">
      <dgm:prSet presAssocID="{6F27A8A6-283D-4B18-B631-C1A5BAB6C3CF}" presName="connector2" presStyleLbl="sibTrans2D1" presStyleIdx="1" presStyleCnt="3"/>
      <dgm:spPr/>
      <dgm:t>
        <a:bodyPr/>
        <a:lstStyle/>
        <a:p>
          <a:endParaRPr lang="pl-PL"/>
        </a:p>
      </dgm:t>
    </dgm:pt>
    <dgm:pt modelId="{F6D5C4B5-A9F0-4564-ACBD-30432FEB5852}" type="pres">
      <dgm:prSet presAssocID="{EAC83A90-9A96-45E0-84C4-936B5FDB9AA9}" presName="connector3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6F69773D-20F7-47AF-AF88-36411AA4520E}" type="presOf" srcId="{EAC83A90-9A96-45E0-84C4-936B5FDB9AA9}" destId="{F6D5C4B5-A9F0-4564-ACBD-30432FEB5852}" srcOrd="0" destOrd="0" presId="urn:microsoft.com/office/officeart/2005/8/layout/gear1"/>
    <dgm:cxn modelId="{9E5FA873-A124-4EAF-90E5-62A5BF78A3DB}" type="presOf" srcId="{43F7FB34-9B42-430F-BFFC-6C336468370A}" destId="{9647C42C-4311-45B9-8D9E-CC5F67A6293D}" srcOrd="1" destOrd="0" presId="urn:microsoft.com/office/officeart/2005/8/layout/gear1"/>
    <dgm:cxn modelId="{F781583C-80AF-4B9F-9E90-18308707E1A7}" type="presOf" srcId="{85BC1ECA-8787-4914-8ADE-1BA303734E32}" destId="{42FDA1A4-0AC4-4142-8913-C72FFFC4CAC9}" srcOrd="0" destOrd="0" presId="urn:microsoft.com/office/officeart/2005/8/layout/gear1"/>
    <dgm:cxn modelId="{D5DBE206-9DDE-4AE6-B207-7DE6F33417C7}" type="presOf" srcId="{6F27A8A6-283D-4B18-B631-C1A5BAB6C3CF}" destId="{4DDDB1B4-3681-478D-A667-AB0416805CEA}" srcOrd="0" destOrd="0" presId="urn:microsoft.com/office/officeart/2005/8/layout/gear1"/>
    <dgm:cxn modelId="{9C072CA4-6C49-4718-9F1F-56E271B04B41}" type="presOf" srcId="{648B8B92-EDE2-4214-B302-3CCEE1257137}" destId="{0E477D0D-5E24-4006-A09B-97504F5A2828}" srcOrd="0" destOrd="0" presId="urn:microsoft.com/office/officeart/2005/8/layout/gear1"/>
    <dgm:cxn modelId="{4BAB5469-CA4A-4C52-B6FF-B59435C270F8}" type="presOf" srcId="{0CDBB8CB-6353-41F7-9A18-851EECB9E03C}" destId="{7F887C3A-1F48-47FD-812D-DEA6765BD3DC}" srcOrd="0" destOrd="0" presId="urn:microsoft.com/office/officeart/2005/8/layout/gear1"/>
    <dgm:cxn modelId="{1F56E425-0371-47CC-A48C-6540909933CF}" type="presOf" srcId="{43F7FB34-9B42-430F-BFFC-6C336468370A}" destId="{697E0608-52C8-4CF9-9815-2D935E25C98C}" srcOrd="3" destOrd="0" presId="urn:microsoft.com/office/officeart/2005/8/layout/gear1"/>
    <dgm:cxn modelId="{7796F281-E060-43BA-8340-69AE3AD9558C}" type="presOf" srcId="{85BC1ECA-8787-4914-8ADE-1BA303734E32}" destId="{F2DDF2D3-E658-4BF4-91AB-F00FF4A05CDE}" srcOrd="2" destOrd="0" presId="urn:microsoft.com/office/officeart/2005/8/layout/gear1"/>
    <dgm:cxn modelId="{13326C95-DD6C-4C01-B2F2-C3CF80B280D0}" type="presOf" srcId="{43F7FB34-9B42-430F-BFFC-6C336468370A}" destId="{55254E0D-A5C0-4E6A-9EE9-6229BDB41159}" srcOrd="0" destOrd="0" presId="urn:microsoft.com/office/officeart/2005/8/layout/gear1"/>
    <dgm:cxn modelId="{06F070F2-DCCC-4681-8274-2221685CEE5D}" type="presOf" srcId="{648B8B92-EDE2-4214-B302-3CCEE1257137}" destId="{622B8C82-A209-4875-8A83-1AEFA76C468F}" srcOrd="2" destOrd="0" presId="urn:microsoft.com/office/officeart/2005/8/layout/gear1"/>
    <dgm:cxn modelId="{ADF21E74-20DF-4FB9-8B78-C3A9E6696626}" srcId="{0CDBB8CB-6353-41F7-9A18-851EECB9E03C}" destId="{85BC1ECA-8787-4914-8ADE-1BA303734E32}" srcOrd="0" destOrd="0" parTransId="{3EC1CBE3-20A1-4460-B0D1-F474209FD2F0}" sibTransId="{2D096C89-762D-4311-911E-EC4443947773}"/>
    <dgm:cxn modelId="{5A83CF4F-5BF8-4B99-B7E1-2D4F8A6D8C5A}" type="presOf" srcId="{43F7FB34-9B42-430F-BFFC-6C336468370A}" destId="{E15FA114-CB6F-456D-9F2E-6B4177F2F32D}" srcOrd="2" destOrd="0" presId="urn:microsoft.com/office/officeart/2005/8/layout/gear1"/>
    <dgm:cxn modelId="{5AA2B87C-0611-44BC-8D21-6AB2EC62925B}" srcId="{0CDBB8CB-6353-41F7-9A18-851EECB9E03C}" destId="{648B8B92-EDE2-4214-B302-3CCEE1257137}" srcOrd="1" destOrd="0" parTransId="{555CEA55-D37A-481B-B25A-762ECC0AC1C7}" sibTransId="{6F27A8A6-283D-4B18-B631-C1A5BAB6C3CF}"/>
    <dgm:cxn modelId="{1F0B3D36-1F17-4E27-BE81-C09501228C0D}" type="presOf" srcId="{648B8B92-EDE2-4214-B302-3CCEE1257137}" destId="{E36A5C35-2EAF-4020-B8B2-ED3EFC602F9B}" srcOrd="1" destOrd="0" presId="urn:microsoft.com/office/officeart/2005/8/layout/gear1"/>
    <dgm:cxn modelId="{8DB897A4-A206-4F7C-9DD1-7BC5CF4FA4C2}" type="presOf" srcId="{85BC1ECA-8787-4914-8ADE-1BA303734E32}" destId="{A134FCA7-A339-4562-9E48-DA6CC7E84A3B}" srcOrd="1" destOrd="0" presId="urn:microsoft.com/office/officeart/2005/8/layout/gear1"/>
    <dgm:cxn modelId="{3DC9E402-0A3F-4B6E-BA1E-F5FE15278C52}" type="presOf" srcId="{2D096C89-762D-4311-911E-EC4443947773}" destId="{67379D7B-A038-4B69-8616-4A4CC7726ED0}" srcOrd="0" destOrd="0" presId="urn:microsoft.com/office/officeart/2005/8/layout/gear1"/>
    <dgm:cxn modelId="{967A63DB-8E7D-4DC3-9784-6C0FF4D50536}" srcId="{0CDBB8CB-6353-41F7-9A18-851EECB9E03C}" destId="{43F7FB34-9B42-430F-BFFC-6C336468370A}" srcOrd="2" destOrd="0" parTransId="{3AFD759D-3500-4F0B-8870-BE8D2ED1003F}" sibTransId="{EAC83A90-9A96-45E0-84C4-936B5FDB9AA9}"/>
    <dgm:cxn modelId="{AAB7FAD6-AC6F-46DE-9ADB-9498D3056377}" type="presParOf" srcId="{7F887C3A-1F48-47FD-812D-DEA6765BD3DC}" destId="{42FDA1A4-0AC4-4142-8913-C72FFFC4CAC9}" srcOrd="0" destOrd="0" presId="urn:microsoft.com/office/officeart/2005/8/layout/gear1"/>
    <dgm:cxn modelId="{EAA0CBB6-FC2A-457C-8F11-8AAF0FBD0AB6}" type="presParOf" srcId="{7F887C3A-1F48-47FD-812D-DEA6765BD3DC}" destId="{A134FCA7-A339-4562-9E48-DA6CC7E84A3B}" srcOrd="1" destOrd="0" presId="urn:microsoft.com/office/officeart/2005/8/layout/gear1"/>
    <dgm:cxn modelId="{D6A90BA1-9EEE-4FCE-A377-7C8A392CA87F}" type="presParOf" srcId="{7F887C3A-1F48-47FD-812D-DEA6765BD3DC}" destId="{F2DDF2D3-E658-4BF4-91AB-F00FF4A05CDE}" srcOrd="2" destOrd="0" presId="urn:microsoft.com/office/officeart/2005/8/layout/gear1"/>
    <dgm:cxn modelId="{C429A54D-8E9C-430C-A76F-06A04A6BB56F}" type="presParOf" srcId="{7F887C3A-1F48-47FD-812D-DEA6765BD3DC}" destId="{0E477D0D-5E24-4006-A09B-97504F5A2828}" srcOrd="3" destOrd="0" presId="urn:microsoft.com/office/officeart/2005/8/layout/gear1"/>
    <dgm:cxn modelId="{77CE85AA-810E-42CE-92DD-D3CBD2AD972B}" type="presParOf" srcId="{7F887C3A-1F48-47FD-812D-DEA6765BD3DC}" destId="{E36A5C35-2EAF-4020-B8B2-ED3EFC602F9B}" srcOrd="4" destOrd="0" presId="urn:microsoft.com/office/officeart/2005/8/layout/gear1"/>
    <dgm:cxn modelId="{497BF795-C3A8-4D5B-8B9E-67CCA4DAF4D8}" type="presParOf" srcId="{7F887C3A-1F48-47FD-812D-DEA6765BD3DC}" destId="{622B8C82-A209-4875-8A83-1AEFA76C468F}" srcOrd="5" destOrd="0" presId="urn:microsoft.com/office/officeart/2005/8/layout/gear1"/>
    <dgm:cxn modelId="{31FA3F4C-71B9-4ECB-9BF9-5D3278712A02}" type="presParOf" srcId="{7F887C3A-1F48-47FD-812D-DEA6765BD3DC}" destId="{55254E0D-A5C0-4E6A-9EE9-6229BDB41159}" srcOrd="6" destOrd="0" presId="urn:microsoft.com/office/officeart/2005/8/layout/gear1"/>
    <dgm:cxn modelId="{BC4BD99A-F06A-4C03-92EF-E6F8044D765B}" type="presParOf" srcId="{7F887C3A-1F48-47FD-812D-DEA6765BD3DC}" destId="{9647C42C-4311-45B9-8D9E-CC5F67A6293D}" srcOrd="7" destOrd="0" presId="urn:microsoft.com/office/officeart/2005/8/layout/gear1"/>
    <dgm:cxn modelId="{BC751B32-A3C4-4F9B-BFDE-2FED692AEFA3}" type="presParOf" srcId="{7F887C3A-1F48-47FD-812D-DEA6765BD3DC}" destId="{E15FA114-CB6F-456D-9F2E-6B4177F2F32D}" srcOrd="8" destOrd="0" presId="urn:microsoft.com/office/officeart/2005/8/layout/gear1"/>
    <dgm:cxn modelId="{1C2ECB4B-9DF1-4FB3-9A64-121A9670B3C1}" type="presParOf" srcId="{7F887C3A-1F48-47FD-812D-DEA6765BD3DC}" destId="{697E0608-52C8-4CF9-9815-2D935E25C98C}" srcOrd="9" destOrd="0" presId="urn:microsoft.com/office/officeart/2005/8/layout/gear1"/>
    <dgm:cxn modelId="{EFE51AD0-23C5-4A05-BFFF-E93F7EAE2049}" type="presParOf" srcId="{7F887C3A-1F48-47FD-812D-DEA6765BD3DC}" destId="{67379D7B-A038-4B69-8616-4A4CC7726ED0}" srcOrd="10" destOrd="0" presId="urn:microsoft.com/office/officeart/2005/8/layout/gear1"/>
    <dgm:cxn modelId="{BA6A7301-0AB0-4571-B083-83686E9E8181}" type="presParOf" srcId="{7F887C3A-1F48-47FD-812D-DEA6765BD3DC}" destId="{4DDDB1B4-3681-478D-A667-AB0416805CEA}" srcOrd="11" destOrd="0" presId="urn:microsoft.com/office/officeart/2005/8/layout/gear1"/>
    <dgm:cxn modelId="{277E7100-98CD-457B-B6E8-D8D4C39FE21F}" type="presParOf" srcId="{7F887C3A-1F48-47FD-812D-DEA6765BD3DC}" destId="{F6D5C4B5-A9F0-4564-ACBD-30432FEB585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22E45F-A3C5-4C7F-9C76-7D115EC7402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DD33F65-F3A7-4D8E-9169-2DF46F1B8593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600" b="1" dirty="0" smtClean="0"/>
            <a:t>SFERA SPOŁECZNA</a:t>
          </a:r>
        </a:p>
        <a:p>
          <a:pPr>
            <a:lnSpc>
              <a:spcPts val="1100"/>
            </a:lnSpc>
          </a:pPr>
          <a:r>
            <a:rPr lang="pl-PL" sz="1400" b="1" dirty="0" smtClean="0"/>
            <a:t>- Poziom ubóstwa</a:t>
          </a:r>
        </a:p>
        <a:p>
          <a:pPr>
            <a:lnSpc>
              <a:spcPts val="1100"/>
            </a:lnSpc>
          </a:pPr>
          <a:r>
            <a:rPr lang="pl-PL" sz="1400" b="1" dirty="0" smtClean="0"/>
            <a:t>- Bezrobocie</a:t>
          </a:r>
        </a:p>
        <a:p>
          <a:pPr>
            <a:lnSpc>
              <a:spcPts val="1100"/>
            </a:lnSpc>
          </a:pPr>
          <a:r>
            <a:rPr lang="pl-PL" sz="1400" b="1" dirty="0" smtClean="0"/>
            <a:t>- Niepełnosprawność</a:t>
          </a:r>
        </a:p>
        <a:p>
          <a:pPr>
            <a:lnSpc>
              <a:spcPts val="1100"/>
            </a:lnSpc>
          </a:pPr>
          <a:r>
            <a:rPr lang="pl-PL" sz="1400" b="1" dirty="0" smtClean="0"/>
            <a:t>- Długotrwała lub ciężka choroba</a:t>
          </a:r>
        </a:p>
        <a:p>
          <a:pPr>
            <a:lnSpc>
              <a:spcPts val="1100"/>
            </a:lnSpc>
          </a:pPr>
          <a:r>
            <a:rPr lang="pl-PL" sz="1400" b="1" dirty="0" smtClean="0"/>
            <a:t>- </a:t>
          </a:r>
          <a:r>
            <a:rPr lang="pl-PL" sz="1300" b="1" dirty="0" smtClean="0"/>
            <a:t>Bezradność w sprawach opiekuńczo – wychowawczych</a:t>
          </a:r>
        </a:p>
        <a:p>
          <a:pPr>
            <a:lnSpc>
              <a:spcPts val="1100"/>
            </a:lnSpc>
          </a:pPr>
          <a:r>
            <a:rPr lang="pl-PL" sz="1400" b="1" dirty="0" smtClean="0"/>
            <a:t>- Poziom przestępczości</a:t>
          </a:r>
        </a:p>
        <a:p>
          <a:pPr>
            <a:lnSpc>
              <a:spcPts val="1100"/>
            </a:lnSpc>
          </a:pPr>
          <a:r>
            <a:rPr lang="pl-PL" sz="1400" b="1" dirty="0" smtClean="0"/>
            <a:t>- Poziom edukacji</a:t>
          </a:r>
        </a:p>
        <a:p>
          <a:pPr>
            <a:lnSpc>
              <a:spcPts val="1100"/>
            </a:lnSpc>
          </a:pPr>
          <a:r>
            <a:rPr lang="pl-PL" sz="1400" b="1" dirty="0" smtClean="0"/>
            <a:t>Aktywność społeczna (frekwencja wyborcza, fundusz solecki, ilość aktywnych NGO)</a:t>
          </a:r>
          <a:endParaRPr lang="pl-PL" sz="1400" b="1" dirty="0"/>
        </a:p>
      </dgm:t>
    </dgm:pt>
    <dgm:pt modelId="{775E8BF7-E8FD-4E31-92CA-283879AE56BA}" type="parTrans" cxnId="{C182864A-241A-4404-86AC-4961BDEADDC9}">
      <dgm:prSet/>
      <dgm:spPr/>
      <dgm:t>
        <a:bodyPr/>
        <a:lstStyle/>
        <a:p>
          <a:endParaRPr lang="pl-PL"/>
        </a:p>
      </dgm:t>
    </dgm:pt>
    <dgm:pt modelId="{38EF8852-CA4B-4456-8932-33AC6A68777E}" type="sibTrans" cxnId="{C182864A-241A-4404-86AC-4961BDEADDC9}">
      <dgm:prSet/>
      <dgm:spPr/>
      <dgm:t>
        <a:bodyPr/>
        <a:lstStyle/>
        <a:p>
          <a:endParaRPr lang="pl-PL"/>
        </a:p>
      </dgm:t>
    </dgm:pt>
    <dgm:pt modelId="{1D49DC04-AA1C-492E-89DE-F56F90706822}">
      <dgm:prSet phldrT="[Tekst]" custT="1"/>
      <dgm:spPr/>
      <dgm:t>
        <a:bodyPr/>
        <a:lstStyle/>
        <a:p>
          <a:r>
            <a:rPr lang="pl-PL" sz="1600" b="1" dirty="0" smtClean="0"/>
            <a:t>SFERA GOSPODARCZA</a:t>
          </a:r>
        </a:p>
        <a:p>
          <a:r>
            <a:rPr lang="pl-PL" sz="1400" b="1" dirty="0" smtClean="0"/>
            <a:t>- Liczba firm</a:t>
          </a:r>
          <a:endParaRPr lang="pl-PL" sz="1400" b="1" dirty="0"/>
        </a:p>
      </dgm:t>
    </dgm:pt>
    <dgm:pt modelId="{2A0145CF-C823-42A7-95CB-34F3D8915CED}" type="parTrans" cxnId="{3B8EC17B-E5A4-476E-BCB6-7B983CB4C4CD}">
      <dgm:prSet/>
      <dgm:spPr/>
      <dgm:t>
        <a:bodyPr/>
        <a:lstStyle/>
        <a:p>
          <a:endParaRPr lang="pl-PL"/>
        </a:p>
      </dgm:t>
    </dgm:pt>
    <dgm:pt modelId="{D1A16DDD-B6CA-4549-ABFB-E8BE28FD40BB}" type="sibTrans" cxnId="{3B8EC17B-E5A4-476E-BCB6-7B983CB4C4CD}">
      <dgm:prSet/>
      <dgm:spPr/>
      <dgm:t>
        <a:bodyPr/>
        <a:lstStyle/>
        <a:p>
          <a:endParaRPr lang="pl-PL"/>
        </a:p>
      </dgm:t>
    </dgm:pt>
    <dgm:pt modelId="{5C80DEC5-5D8D-40B5-8D71-ED332EAD0A90}">
      <dgm:prSet phldrT="[Tekst]" custT="1"/>
      <dgm:spPr/>
      <dgm:t>
        <a:bodyPr/>
        <a:lstStyle/>
        <a:p>
          <a:r>
            <a:rPr lang="pl-PL" sz="1600" b="1" dirty="0" smtClean="0"/>
            <a:t>SFERA ŚRODOWISKOWA</a:t>
          </a:r>
        </a:p>
        <a:p>
          <a:r>
            <a:rPr lang="pl-PL" sz="1400" b="1" dirty="0" smtClean="0"/>
            <a:t>-  Ilość wyrobów azbestowych,</a:t>
          </a:r>
        </a:p>
        <a:p>
          <a:r>
            <a:rPr lang="pl-PL" sz="1400" b="1" dirty="0" smtClean="0"/>
            <a:t>- Dostępność do wodociągu, kanalizacji, ilość  </a:t>
          </a:r>
          <a:r>
            <a:rPr lang="pl-PL" sz="1400" b="1" dirty="0" err="1" smtClean="0"/>
            <a:t>przyd</a:t>
          </a:r>
          <a:r>
            <a:rPr lang="pl-PL" sz="1400" b="1" dirty="0" smtClean="0"/>
            <a:t>.  </a:t>
          </a:r>
          <a:r>
            <a:rPr lang="pl-PL" sz="1400" b="1" dirty="0" err="1" smtClean="0"/>
            <a:t>oczyszcz</a:t>
          </a:r>
          <a:r>
            <a:rPr lang="pl-PL" sz="1400" b="1" dirty="0" smtClean="0"/>
            <a:t>. Ścieków, zagrożenie hałasem </a:t>
          </a:r>
          <a:endParaRPr lang="pl-PL" sz="1400" b="1" dirty="0"/>
        </a:p>
      </dgm:t>
    </dgm:pt>
    <dgm:pt modelId="{F7D9D835-33F6-4EC8-8CA5-005AEBFE5524}" type="parTrans" cxnId="{31683AF8-368D-4743-94F8-56D73422AEDE}">
      <dgm:prSet/>
      <dgm:spPr/>
      <dgm:t>
        <a:bodyPr/>
        <a:lstStyle/>
        <a:p>
          <a:endParaRPr lang="pl-PL"/>
        </a:p>
      </dgm:t>
    </dgm:pt>
    <dgm:pt modelId="{D14931F9-029C-4B23-AD9D-9CE6ED14B0A8}" type="sibTrans" cxnId="{31683AF8-368D-4743-94F8-56D73422AEDE}">
      <dgm:prSet/>
      <dgm:spPr/>
      <dgm:t>
        <a:bodyPr/>
        <a:lstStyle/>
        <a:p>
          <a:endParaRPr lang="pl-PL"/>
        </a:p>
      </dgm:t>
    </dgm:pt>
    <dgm:pt modelId="{AEEA0031-0B5C-46B3-B151-2AAA128B5784}">
      <dgm:prSet phldrT="[Tekst]" custT="1"/>
      <dgm:spPr/>
      <dgm:t>
        <a:bodyPr/>
        <a:lstStyle/>
        <a:p>
          <a:r>
            <a:rPr lang="pl-PL" sz="1600" b="1" dirty="0" smtClean="0"/>
            <a:t>SFERA PRZESTRZENNO-FUNKCJONALNA</a:t>
          </a:r>
        </a:p>
        <a:p>
          <a:r>
            <a:rPr lang="pl-PL" sz="1400" b="1" dirty="0" smtClean="0"/>
            <a:t>- Infrastruktura drogowa</a:t>
          </a:r>
        </a:p>
        <a:p>
          <a:r>
            <a:rPr lang="pl-PL" sz="1400" b="1" dirty="0" smtClean="0"/>
            <a:t>- Komunikacja wew. i zewn.</a:t>
          </a:r>
          <a:endParaRPr lang="pl-PL" sz="1400" b="1" dirty="0"/>
        </a:p>
      </dgm:t>
    </dgm:pt>
    <dgm:pt modelId="{B9C3BC06-2268-4C2A-8B2E-EABC928822C9}" type="parTrans" cxnId="{DFD86444-2BCF-45C8-BF80-960470BC2824}">
      <dgm:prSet/>
      <dgm:spPr/>
      <dgm:t>
        <a:bodyPr/>
        <a:lstStyle/>
        <a:p>
          <a:endParaRPr lang="pl-PL"/>
        </a:p>
      </dgm:t>
    </dgm:pt>
    <dgm:pt modelId="{4F5C9B72-3843-4696-BCA0-DAFD14930A2E}" type="sibTrans" cxnId="{DFD86444-2BCF-45C8-BF80-960470BC2824}">
      <dgm:prSet/>
      <dgm:spPr/>
      <dgm:t>
        <a:bodyPr/>
        <a:lstStyle/>
        <a:p>
          <a:endParaRPr lang="pl-PL"/>
        </a:p>
      </dgm:t>
    </dgm:pt>
    <dgm:pt modelId="{D5BBC91A-7CA6-4A98-ADB1-870A4E526C6A}">
      <dgm:prSet phldrT="[Tekst]" custT="1"/>
      <dgm:spPr/>
      <dgm:t>
        <a:bodyPr/>
        <a:lstStyle/>
        <a:p>
          <a:r>
            <a:rPr lang="pl-PL" sz="1600" b="1" dirty="0" smtClean="0"/>
            <a:t>SFERA TECHNICZNA</a:t>
          </a:r>
        </a:p>
        <a:p>
          <a:r>
            <a:rPr lang="pl-PL" sz="1400" b="1" dirty="0" smtClean="0"/>
            <a:t>- Liczba zdegradowanych  budynków obiektów użyteczności publicznej </a:t>
          </a:r>
          <a:endParaRPr lang="pl-PL" sz="1400" b="1" dirty="0"/>
        </a:p>
      </dgm:t>
    </dgm:pt>
    <dgm:pt modelId="{7962D738-0621-42DD-BFFD-65A23CC4750C}" type="parTrans" cxnId="{5C39141A-4410-4B7E-A49E-34B8C8C3F834}">
      <dgm:prSet/>
      <dgm:spPr/>
      <dgm:t>
        <a:bodyPr/>
        <a:lstStyle/>
        <a:p>
          <a:endParaRPr lang="pl-PL"/>
        </a:p>
      </dgm:t>
    </dgm:pt>
    <dgm:pt modelId="{FE423F66-3C1F-4A18-AD8D-C50A876181C7}" type="sibTrans" cxnId="{5C39141A-4410-4B7E-A49E-34B8C8C3F834}">
      <dgm:prSet/>
      <dgm:spPr/>
      <dgm:t>
        <a:bodyPr/>
        <a:lstStyle/>
        <a:p>
          <a:endParaRPr lang="pl-PL"/>
        </a:p>
      </dgm:t>
    </dgm:pt>
    <dgm:pt modelId="{0A212C02-A03D-4CC4-BF33-B2FA981D5834}" type="pres">
      <dgm:prSet presAssocID="{5622E45F-A3C5-4C7F-9C76-7D115EC740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4C7CC9E-1EFE-4456-B19E-868350214A36}" type="pres">
      <dgm:prSet presAssocID="{5622E45F-A3C5-4C7F-9C76-7D115EC74028}" presName="cycle" presStyleCnt="0"/>
      <dgm:spPr/>
    </dgm:pt>
    <dgm:pt modelId="{ACB852EC-0BB1-41FB-9B39-C395C32F2832}" type="pres">
      <dgm:prSet presAssocID="{2DD33F65-F3A7-4D8E-9169-2DF46F1B8593}" presName="nodeFirstNode" presStyleLbl="node1" presStyleIdx="0" presStyleCnt="5" custScaleX="180634" custScaleY="1894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EADC3E-4BDE-4B02-BC69-131C92023E57}" type="pres">
      <dgm:prSet presAssocID="{38EF8852-CA4B-4456-8932-33AC6A68777E}" presName="sibTransFirstNode" presStyleLbl="bgShp" presStyleIdx="0" presStyleCnt="1"/>
      <dgm:spPr/>
      <dgm:t>
        <a:bodyPr/>
        <a:lstStyle/>
        <a:p>
          <a:endParaRPr lang="pl-PL"/>
        </a:p>
      </dgm:t>
    </dgm:pt>
    <dgm:pt modelId="{F5AF77F6-0055-43AE-8BDA-99EB32699266}" type="pres">
      <dgm:prSet presAssocID="{1D49DC04-AA1C-492E-89DE-F56F90706822}" presName="nodeFollowingNodes" presStyleLbl="node1" presStyleIdx="1" presStyleCnt="5" custRadScaleRad="91766" custRadScaleInc="248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A6F454-EC87-4801-957A-E4AF0C74CE94}" type="pres">
      <dgm:prSet presAssocID="{5C80DEC5-5D8D-40B5-8D71-ED332EAD0A90}" presName="nodeFollowingNodes" presStyleLbl="node1" presStyleIdx="2" presStyleCnt="5" custScaleX="158177" custRadScaleRad="91382" custRadScaleInc="-187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589FAE-D2BF-4CD8-8048-F83C990BE87F}" type="pres">
      <dgm:prSet presAssocID="{AEEA0031-0B5C-46B3-B151-2AAA128B5784}" presName="nodeFollowingNodes" presStyleLbl="node1" presStyleIdx="3" presStyleCnt="5" custScaleX="129612" custRadScaleRad="104103" custRadScaleInc="326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EC07DC-A6F5-4B61-869D-B48CE97690CD}" type="pres">
      <dgm:prSet presAssocID="{D5BBC91A-7CA6-4A98-ADB1-870A4E526C6A}" presName="nodeFollowingNodes" presStyleLbl="node1" presStyleIdx="4" presStyleCnt="5" custRadScaleRad="96283" custRadScaleInc="-186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1683AF8-368D-4743-94F8-56D73422AEDE}" srcId="{5622E45F-A3C5-4C7F-9C76-7D115EC74028}" destId="{5C80DEC5-5D8D-40B5-8D71-ED332EAD0A90}" srcOrd="2" destOrd="0" parTransId="{F7D9D835-33F6-4EC8-8CA5-005AEBFE5524}" sibTransId="{D14931F9-029C-4B23-AD9D-9CE6ED14B0A8}"/>
    <dgm:cxn modelId="{5C39141A-4410-4B7E-A49E-34B8C8C3F834}" srcId="{5622E45F-A3C5-4C7F-9C76-7D115EC74028}" destId="{D5BBC91A-7CA6-4A98-ADB1-870A4E526C6A}" srcOrd="4" destOrd="0" parTransId="{7962D738-0621-42DD-BFFD-65A23CC4750C}" sibTransId="{FE423F66-3C1F-4A18-AD8D-C50A876181C7}"/>
    <dgm:cxn modelId="{3B8EC17B-E5A4-476E-BCB6-7B983CB4C4CD}" srcId="{5622E45F-A3C5-4C7F-9C76-7D115EC74028}" destId="{1D49DC04-AA1C-492E-89DE-F56F90706822}" srcOrd="1" destOrd="0" parTransId="{2A0145CF-C823-42A7-95CB-34F3D8915CED}" sibTransId="{D1A16DDD-B6CA-4549-ABFB-E8BE28FD40BB}"/>
    <dgm:cxn modelId="{DFD86444-2BCF-45C8-BF80-960470BC2824}" srcId="{5622E45F-A3C5-4C7F-9C76-7D115EC74028}" destId="{AEEA0031-0B5C-46B3-B151-2AAA128B5784}" srcOrd="3" destOrd="0" parTransId="{B9C3BC06-2268-4C2A-8B2E-EABC928822C9}" sibTransId="{4F5C9B72-3843-4696-BCA0-DAFD14930A2E}"/>
    <dgm:cxn modelId="{5C675D1F-ACB6-4247-A41E-A2CB9667C1D5}" type="presOf" srcId="{AEEA0031-0B5C-46B3-B151-2AAA128B5784}" destId="{46589FAE-D2BF-4CD8-8048-F83C990BE87F}" srcOrd="0" destOrd="0" presId="urn:microsoft.com/office/officeart/2005/8/layout/cycle3"/>
    <dgm:cxn modelId="{422C7E8D-232A-43B2-A941-47A01F31C10A}" type="presOf" srcId="{5622E45F-A3C5-4C7F-9C76-7D115EC74028}" destId="{0A212C02-A03D-4CC4-BF33-B2FA981D5834}" srcOrd="0" destOrd="0" presId="urn:microsoft.com/office/officeart/2005/8/layout/cycle3"/>
    <dgm:cxn modelId="{2430ADD1-82E7-41E5-B81D-9A79087BE51D}" type="presOf" srcId="{5C80DEC5-5D8D-40B5-8D71-ED332EAD0A90}" destId="{89A6F454-EC87-4801-957A-E4AF0C74CE94}" srcOrd="0" destOrd="0" presId="urn:microsoft.com/office/officeart/2005/8/layout/cycle3"/>
    <dgm:cxn modelId="{DDCEED9E-0D66-4D6E-BEE2-8A202722FA85}" type="presOf" srcId="{2DD33F65-F3A7-4D8E-9169-2DF46F1B8593}" destId="{ACB852EC-0BB1-41FB-9B39-C395C32F2832}" srcOrd="0" destOrd="0" presId="urn:microsoft.com/office/officeart/2005/8/layout/cycle3"/>
    <dgm:cxn modelId="{3B5BE5E7-6FB2-45EB-B728-6A8117C7C014}" type="presOf" srcId="{1D49DC04-AA1C-492E-89DE-F56F90706822}" destId="{F5AF77F6-0055-43AE-8BDA-99EB32699266}" srcOrd="0" destOrd="0" presId="urn:microsoft.com/office/officeart/2005/8/layout/cycle3"/>
    <dgm:cxn modelId="{9940AC85-6FA6-4EB9-A2F5-3E360179C73F}" type="presOf" srcId="{38EF8852-CA4B-4456-8932-33AC6A68777E}" destId="{2CEADC3E-4BDE-4B02-BC69-131C92023E57}" srcOrd="0" destOrd="0" presId="urn:microsoft.com/office/officeart/2005/8/layout/cycle3"/>
    <dgm:cxn modelId="{C182864A-241A-4404-86AC-4961BDEADDC9}" srcId="{5622E45F-A3C5-4C7F-9C76-7D115EC74028}" destId="{2DD33F65-F3A7-4D8E-9169-2DF46F1B8593}" srcOrd="0" destOrd="0" parTransId="{775E8BF7-E8FD-4E31-92CA-283879AE56BA}" sibTransId="{38EF8852-CA4B-4456-8932-33AC6A68777E}"/>
    <dgm:cxn modelId="{94736097-27BA-423F-B815-69B404302915}" type="presOf" srcId="{D5BBC91A-7CA6-4A98-ADB1-870A4E526C6A}" destId="{D8EC07DC-A6F5-4B61-869D-B48CE97690CD}" srcOrd="0" destOrd="0" presId="urn:microsoft.com/office/officeart/2005/8/layout/cycle3"/>
    <dgm:cxn modelId="{7C59F0A2-E8BE-4AD8-A33B-96ADA7C288C1}" type="presParOf" srcId="{0A212C02-A03D-4CC4-BF33-B2FA981D5834}" destId="{04C7CC9E-1EFE-4456-B19E-868350214A36}" srcOrd="0" destOrd="0" presId="urn:microsoft.com/office/officeart/2005/8/layout/cycle3"/>
    <dgm:cxn modelId="{86DF5562-81CE-4260-9145-FB23B0403196}" type="presParOf" srcId="{04C7CC9E-1EFE-4456-B19E-868350214A36}" destId="{ACB852EC-0BB1-41FB-9B39-C395C32F2832}" srcOrd="0" destOrd="0" presId="urn:microsoft.com/office/officeart/2005/8/layout/cycle3"/>
    <dgm:cxn modelId="{EDEFC164-DB86-43BA-A93C-AE4A1FFAC730}" type="presParOf" srcId="{04C7CC9E-1EFE-4456-B19E-868350214A36}" destId="{2CEADC3E-4BDE-4B02-BC69-131C92023E57}" srcOrd="1" destOrd="0" presId="urn:microsoft.com/office/officeart/2005/8/layout/cycle3"/>
    <dgm:cxn modelId="{506BB70E-AD1A-489F-9811-35689B662EC3}" type="presParOf" srcId="{04C7CC9E-1EFE-4456-B19E-868350214A36}" destId="{F5AF77F6-0055-43AE-8BDA-99EB32699266}" srcOrd="2" destOrd="0" presId="urn:microsoft.com/office/officeart/2005/8/layout/cycle3"/>
    <dgm:cxn modelId="{3EBDDEC7-1377-4585-8B88-5DA7CB681F68}" type="presParOf" srcId="{04C7CC9E-1EFE-4456-B19E-868350214A36}" destId="{89A6F454-EC87-4801-957A-E4AF0C74CE94}" srcOrd="3" destOrd="0" presId="urn:microsoft.com/office/officeart/2005/8/layout/cycle3"/>
    <dgm:cxn modelId="{0F17A0D3-669F-427A-BE1E-54D514A659FA}" type="presParOf" srcId="{04C7CC9E-1EFE-4456-B19E-868350214A36}" destId="{46589FAE-D2BF-4CD8-8048-F83C990BE87F}" srcOrd="4" destOrd="0" presId="urn:microsoft.com/office/officeart/2005/8/layout/cycle3"/>
    <dgm:cxn modelId="{DBB8CB2E-A411-4777-AF9D-80DAC1E162EA}" type="presParOf" srcId="{04C7CC9E-1EFE-4456-B19E-868350214A36}" destId="{D8EC07DC-A6F5-4B61-869D-B48CE97690C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54E9F730-1306-4033-ACBB-0DEE281B8722}" type="datetimeFigureOut">
              <a:rPr lang="pl-PL" smtClean="0"/>
              <a:pPr/>
              <a:t>2017-05-12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E5FCA4BE-D8B7-4CBF-8AA3-8993DDC73C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7893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0559-D15E-4A17-B365-A6CD0B7D07C1}" type="datetimeFigureOut">
              <a:rPr lang="pl-PL" smtClean="0"/>
              <a:pPr/>
              <a:t>2017-05-12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D762-38B1-492F-925E-D3CD760C70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0559-D15E-4A17-B365-A6CD0B7D07C1}" type="datetimeFigureOut">
              <a:rPr lang="pl-PL" smtClean="0"/>
              <a:pPr/>
              <a:t>2017-05-12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D762-38B1-492F-925E-D3CD760C70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0559-D15E-4A17-B365-A6CD0B7D07C1}" type="datetimeFigureOut">
              <a:rPr lang="pl-PL" smtClean="0"/>
              <a:pPr/>
              <a:t>2017-05-12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D762-38B1-492F-925E-D3CD760C70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0559-D15E-4A17-B365-A6CD0B7D07C1}" type="datetimeFigureOut">
              <a:rPr lang="pl-PL" smtClean="0"/>
              <a:pPr/>
              <a:t>2017-05-12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D762-38B1-492F-925E-D3CD760C70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0559-D15E-4A17-B365-A6CD0B7D07C1}" type="datetimeFigureOut">
              <a:rPr lang="pl-PL" smtClean="0"/>
              <a:pPr/>
              <a:t>2017-05-12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D762-38B1-492F-925E-D3CD760C70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0559-D15E-4A17-B365-A6CD0B7D07C1}" type="datetimeFigureOut">
              <a:rPr lang="pl-PL" smtClean="0"/>
              <a:pPr/>
              <a:t>2017-05-12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D762-38B1-492F-925E-D3CD760C70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0559-D15E-4A17-B365-A6CD0B7D07C1}" type="datetimeFigureOut">
              <a:rPr lang="pl-PL" smtClean="0"/>
              <a:pPr/>
              <a:t>2017-05-12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D762-38B1-492F-925E-D3CD760C70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0559-D15E-4A17-B365-A6CD0B7D07C1}" type="datetimeFigureOut">
              <a:rPr lang="pl-PL" smtClean="0"/>
              <a:pPr/>
              <a:t>2017-05-12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D762-38B1-492F-925E-D3CD760C70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0559-D15E-4A17-B365-A6CD0B7D07C1}" type="datetimeFigureOut">
              <a:rPr lang="pl-PL" smtClean="0"/>
              <a:pPr/>
              <a:t>2017-05-12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D762-38B1-492F-925E-D3CD760C70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0559-D15E-4A17-B365-A6CD0B7D07C1}" type="datetimeFigureOut">
              <a:rPr lang="pl-PL" smtClean="0"/>
              <a:pPr/>
              <a:t>2017-05-12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D762-38B1-492F-925E-D3CD760C70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0559-D15E-4A17-B365-A6CD0B7D07C1}" type="datetimeFigureOut">
              <a:rPr lang="pl-PL" smtClean="0"/>
              <a:pPr/>
              <a:t>2017-05-12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2D762-38B1-492F-925E-D3CD760C70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0559-D15E-4A17-B365-A6CD0B7D07C1}" type="datetimeFigureOut">
              <a:rPr lang="pl-PL" smtClean="0"/>
              <a:pPr/>
              <a:t>2017-05-12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2D762-38B1-492F-925E-D3CD760C708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2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979712" y="692696"/>
            <a:ext cx="68407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pl-PL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Lokalny Program Rewitalizacji</a:t>
            </a:r>
          </a:p>
          <a:p>
            <a:pPr algn="r">
              <a:lnSpc>
                <a:spcPts val="5000"/>
              </a:lnSpc>
            </a:pPr>
            <a:r>
              <a:rPr lang="pl-PL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Gminy Rachanie</a:t>
            </a:r>
          </a:p>
          <a:p>
            <a:pPr algn="r">
              <a:lnSpc>
                <a:spcPts val="5000"/>
              </a:lnSpc>
            </a:pPr>
            <a:r>
              <a:rPr lang="pl-PL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lata 2016-2022</a:t>
            </a:r>
            <a:endParaRPr lang="pl-PL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23528" y="6381328"/>
            <a:ext cx="4967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Rachanie, 4 kwietnia 2017 r.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444208" y="5157192"/>
            <a:ext cx="244827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Michał Rządkowski </a:t>
            </a:r>
          </a:p>
          <a:p>
            <a:pPr>
              <a:lnSpc>
                <a:spcPct val="150000"/>
              </a:lnSpc>
            </a:pPr>
            <a:r>
              <a:rPr lang="pl-PL" sz="1500" b="1" dirty="0" smtClean="0">
                <a:solidFill>
                  <a:schemeClr val="accent1">
                    <a:lumMod val="75000"/>
                  </a:schemeClr>
                </a:solidFill>
              </a:rPr>
              <a:t>Lubelska Akademia Rozwoju</a:t>
            </a:r>
            <a:endParaRPr lang="pl-PL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4365104"/>
            <a:ext cx="9144000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 flipV="1">
            <a:off x="0" y="6857999"/>
            <a:ext cx="9144000" cy="45719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Łącznik prosty 16"/>
          <p:cNvCxnSpPr/>
          <p:nvPr/>
        </p:nvCxnSpPr>
        <p:spPr>
          <a:xfrm>
            <a:off x="6372200" y="5085184"/>
            <a:ext cx="0" cy="100811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1331640" y="4725144"/>
            <a:ext cx="5112568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SPOTKANIE INFORMACYJNE I KONSULTACYJNE </a:t>
            </a:r>
            <a:b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SPRAWIE WYZNACZENIA </a:t>
            </a:r>
            <a:b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OBSZARÓW ZDEGRADOWANYCH </a:t>
            </a:r>
            <a:b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OBSZARÓW REWITALIZACJI GMINY Rachanie</a:t>
            </a:r>
            <a:endParaRPr lang="pl-P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Obraz 19" descr="FE_PT_rgb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848" y="6241772"/>
            <a:ext cx="2781300" cy="616228"/>
          </a:xfrm>
          <a:prstGeom prst="rect">
            <a:avLst/>
          </a:prstGeom>
        </p:spPr>
      </p:pic>
      <p:pic>
        <p:nvPicPr>
          <p:cNvPr id="16" name="Obraz 15" descr="C:\Users\Katarzyna\Desktop\POL_gmina_Rachanie_COA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74428"/>
            <a:ext cx="1048385" cy="12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36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83768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Co to jest obszar rewitalizacji?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8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0" y="6381328"/>
            <a:ext cx="84604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755576" y="980728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Obejmuje </a:t>
            </a:r>
            <a:r>
              <a:rPr lang="pl-PL" b="1" dirty="0" smtClean="0"/>
              <a:t>całość lub część obszaru zdegradowanego, </a:t>
            </a:r>
            <a:r>
              <a:rPr lang="pl-PL" dirty="0" smtClean="0"/>
              <a:t>gdzie występuje</a:t>
            </a:r>
            <a:r>
              <a:rPr lang="pl-PL" b="1" dirty="0" smtClean="0"/>
              <a:t> </a:t>
            </a:r>
            <a:r>
              <a:rPr lang="pl-PL" dirty="0" smtClean="0"/>
              <a:t>największa</a:t>
            </a:r>
            <a:r>
              <a:rPr lang="pl-PL" b="1" dirty="0" smtClean="0"/>
              <a:t> koncentracja negatywnych zjawisk </a:t>
            </a:r>
            <a:r>
              <a:rPr lang="pl-PL" dirty="0" smtClean="0"/>
              <a:t>i gdzie zamierza prowadzić się działania rewitalizacyjne wynikające z Lokalnego Programu Rewitalizacji. </a:t>
            </a:r>
            <a:endParaRPr lang="pl-PL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92896"/>
            <a:ext cx="5347025" cy="381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ole tekstowe 22"/>
          <p:cNvSpPr txBox="1"/>
          <p:nvPr/>
        </p:nvSpPr>
        <p:spPr>
          <a:xfrm>
            <a:off x="3923928" y="263691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B050"/>
                </a:solidFill>
              </a:rPr>
              <a:t>Obszar koncentracji negatywnych zjawisk społecznych</a:t>
            </a:r>
            <a:endParaRPr lang="pl-PL" dirty="0">
              <a:solidFill>
                <a:srgbClr val="00B050"/>
              </a:solidFill>
            </a:endParaRPr>
          </a:p>
        </p:txBody>
      </p:sp>
      <p:cxnSp>
        <p:nvCxnSpPr>
          <p:cNvPr id="25" name="Łącznik prosty ze strzałką 24"/>
          <p:cNvCxnSpPr>
            <a:stCxn id="23" idx="2"/>
          </p:cNvCxnSpPr>
          <p:nvPr/>
        </p:nvCxnSpPr>
        <p:spPr>
          <a:xfrm>
            <a:off x="5040052" y="3560242"/>
            <a:ext cx="396044" cy="516830"/>
          </a:xfrm>
          <a:prstGeom prst="straightConnector1">
            <a:avLst/>
          </a:prstGeom>
          <a:ln w="34925">
            <a:solidFill>
              <a:srgbClr val="83C93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7199784" y="23488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OBSZAR ZDEGRADOWANY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2936"/>
            <a:ext cx="40679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pole tekstowe 29"/>
          <p:cNvSpPr txBox="1"/>
          <p:nvPr/>
        </p:nvSpPr>
        <p:spPr>
          <a:xfrm>
            <a:off x="323528" y="234888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Koncentracja negatywnych </a:t>
            </a:r>
          </a:p>
          <a:p>
            <a:pPr algn="ctr"/>
            <a:r>
              <a:rPr lang="pl-PL" b="1" dirty="0" smtClean="0">
                <a:solidFill>
                  <a:srgbClr val="00B050"/>
                </a:solidFill>
              </a:rPr>
              <a:t>zjawisk społecznych</a:t>
            </a:r>
            <a:endParaRPr lang="pl-PL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36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83768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Co to jest obszar rewitalizacji?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9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0" y="6381328"/>
            <a:ext cx="84604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395536" y="1443841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Obszar rewitalizacji - </a:t>
            </a:r>
            <a:r>
              <a:rPr lang="pl-PL" dirty="0" smtClean="0"/>
              <a:t>może być podzielony na podobszary, w tym podobszary nieposiadające ze sobą wspólnych granic, lecz </a:t>
            </a:r>
            <a:r>
              <a:rPr lang="pl-PL" b="1" dirty="0" smtClean="0">
                <a:solidFill>
                  <a:srgbClr val="C00000"/>
                </a:solidFill>
              </a:rPr>
              <a:t>nie może obejmować terenów większych niż 20% powierzchni gminy oraz zamieszkałych przez więcej niż 30% mieszkańców gminy</a:t>
            </a:r>
            <a:r>
              <a:rPr lang="pl-PL" dirty="0" smtClean="0"/>
              <a:t>. W skład obszaru rewitalizacji mogą wejść obszary występowania problemów przestrzennych, takich jak tereny poprzemysłowe (w tym poportowe </a:t>
            </a:r>
            <a:br>
              <a:rPr lang="pl-PL" dirty="0" smtClean="0"/>
            </a:br>
            <a:r>
              <a:rPr lang="pl-PL" dirty="0" smtClean="0"/>
              <a:t>i powydobywcze), powojskowe lub pokolejowe, wyłącznie w przypadku, gdy przewidziane dla nich działania są ściśle powiązane z celami rewitalizacji dla danego obszaru rewitalizacji.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36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83768" y="0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Obszar zdegradowany i rewitalizacji Gminy Rachanie 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9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0" y="6381328"/>
            <a:ext cx="84604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827584" y="1484784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 smtClean="0">
                <a:solidFill>
                  <a:srgbClr val="C00000"/>
                </a:solidFill>
              </a:rPr>
              <a:t>DIAGNOZA GMINY Rachanie:</a:t>
            </a:r>
          </a:p>
          <a:p>
            <a:pPr marL="542925" indent="-542925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Obszar zdegradowany Gminy Rachanie.</a:t>
            </a:r>
          </a:p>
          <a:p>
            <a:pPr marL="542925" indent="-542925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Obszar rewitalizacji Gminy Rachanie. 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36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83768" y="0"/>
            <a:ext cx="666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Obszar zdegradowany i rewitalizacji Gminy Rachanie 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9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0" y="6381328"/>
            <a:ext cx="84604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94391477"/>
              </p:ext>
            </p:extLst>
          </p:nvPr>
        </p:nvGraphicFramePr>
        <p:xfrm>
          <a:off x="1043608" y="980728"/>
          <a:ext cx="69847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36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83768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Co to jest obszar rewitalizacji?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9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0" y="6381328"/>
            <a:ext cx="84604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827584" y="1700808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Co to jest projekt rewitalizacyjny?</a:t>
            </a:r>
          </a:p>
          <a:p>
            <a:pPr>
              <a:lnSpc>
                <a:spcPct val="150000"/>
              </a:lnSpc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Kto może zgłosić swój projekt i otrzymać dofinansowanie?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83768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PROJEKT  REWITALIZACYJNY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10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39552" y="980728"/>
            <a:ext cx="7704856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Projekt rewitalizacyjny </a:t>
            </a:r>
            <a:r>
              <a:rPr lang="pl-PL" dirty="0" smtClean="0"/>
              <a:t>to projekt wynikający z programu rewitalizacji, </a:t>
            </a:r>
            <a:br>
              <a:rPr lang="pl-PL" dirty="0" smtClean="0"/>
            </a:br>
            <a:r>
              <a:rPr lang="pl-PL" dirty="0" smtClean="0"/>
              <a:t>tj. zaplanowany w programie rewitalizacji i ukierunkowany na osiągnięcie jego celów lub logicznie powiązany z treścią i celami programu, zgłoszony do objęcia albo objęty współfinansowaniem UE jednego z funduszy strukturalnych albo Funduszu Spójności w ramach programu operacyjnego. 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611560" y="3284984"/>
            <a:ext cx="7632848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Przedsięwzięcie rewitalizacyjne </a:t>
            </a:r>
            <a:r>
              <a:rPr lang="pl-PL" dirty="0" smtClean="0"/>
              <a:t>jest projekt lub grupa projektów i innych działań, w szczególności o charakterze społecznym, ekonomicznym, urbanistycznym, budowlanym, środowiskowym, konserwatorskim, edukacyjnym, naukowym, zdrowotnym lub kulturalnym, zawartych </a:t>
            </a:r>
            <a:br>
              <a:rPr lang="pl-PL" dirty="0" smtClean="0"/>
            </a:br>
            <a:r>
              <a:rPr lang="pl-PL" dirty="0" smtClean="0"/>
              <a:t>lub wynikających z programu rewitalizacji oraz logicznie powiązanych z treścią </a:t>
            </a:r>
            <a:br>
              <a:rPr lang="pl-PL" dirty="0" smtClean="0"/>
            </a:br>
            <a:r>
              <a:rPr lang="pl-PL" dirty="0" smtClean="0"/>
              <a:t>i celami programu rewitalizacji.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323528" y="908720"/>
            <a:ext cx="849694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KOMPLEKSOWOŚĆ PROGRAMU REWITALIZACJI</a:t>
            </a:r>
            <a:endParaRPr lang="pl-PL" sz="2400" dirty="0" smtClean="0"/>
          </a:p>
          <a:p>
            <a:pPr algn="just">
              <a:lnSpc>
                <a:spcPct val="150000"/>
              </a:lnSpc>
            </a:pPr>
            <a:r>
              <a:rPr lang="pl-PL" b="1" dirty="0" smtClean="0"/>
              <a:t>Program rewitalizacji ujmuje działania w sposób kompleksowy </a:t>
            </a:r>
            <a:r>
              <a:rPr lang="pl-PL" dirty="0" smtClean="0"/>
              <a:t>(z uwzględnieniem projektów rewitalizacyjnych współfinansowanych ze środków EFRR, EFS, FS oraz innych publicznych lub prywatnych) łącząc aspekty społeczne oraz ekonomiczne, przestrzenne, techniczne, środowiskowe lub kulturowe związane zarówno z danym obszarem, jak i jego otoczeniem, stosownie do lokalnych uwarunkowań. </a:t>
            </a:r>
            <a:r>
              <a:rPr lang="pl-PL" b="1" dirty="0" smtClean="0">
                <a:solidFill>
                  <a:srgbClr val="C00000"/>
                </a:solidFill>
              </a:rPr>
              <a:t>Należy wyeliminować możliwość realizacji wybiórczych inwestycji, nastawionych jedynie na szybki efekt poprawy estetyki przestrzeni, skupionych tylko na działaniach remontowych czy modernizacyjnych</a:t>
            </a:r>
            <a:r>
              <a:rPr lang="pl-PL" dirty="0" smtClean="0"/>
              <a:t>. Tym samym, istotne jest, by nie powstawały „pseudoprogramy” rewitalizacji, które nie służą rozwiązaniu problemów społecznych i strukturalnych </a:t>
            </a:r>
            <a:br>
              <a:rPr lang="pl-PL" dirty="0" smtClean="0"/>
            </a:br>
            <a:r>
              <a:rPr lang="pl-PL" dirty="0" smtClean="0"/>
              <a:t>w obszarze zdegradowanym, w jego otoczeniu i w całej gminie. </a:t>
            </a:r>
          </a:p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11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483768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KOMPLEKSOWOŚĆ PROGRAMU REWITALIZACJI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12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483768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KONCENTRACJA PROGRAMU REWITALIZACJI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7544" y="1443841"/>
            <a:ext cx="813690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 algn="just">
              <a:lnSpc>
                <a:spcPct val="150000"/>
              </a:lnSpc>
            </a:pPr>
            <a:r>
              <a:rPr lang="pl-PL" dirty="0" smtClean="0"/>
              <a:t>Co do zasady </a:t>
            </a:r>
            <a:r>
              <a:rPr lang="pl-PL" b="1" dirty="0" smtClean="0"/>
              <a:t>projekty rewitalizacyjne realizowane są na obszarach rewitalizacji</a:t>
            </a:r>
            <a:r>
              <a:rPr lang="pl-PL" dirty="0" smtClean="0"/>
              <a:t>. 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W wyjątkowych wypadkach dopuszcza się realizację projektów rewitalizacyjnych zlokalizowanych poza tym obszarem</a:t>
            </a:r>
            <a:r>
              <a:rPr lang="pl-PL" dirty="0" smtClean="0"/>
              <a:t>, jeśli służą one realizacji celów zawartych </a:t>
            </a:r>
            <a:br>
              <a:rPr lang="pl-PL" dirty="0" smtClean="0"/>
            </a:br>
            <a:r>
              <a:rPr lang="pl-PL" dirty="0" smtClean="0"/>
              <a:t>w programie rewitalizacji. Dotyczy to zwłaszcza </a:t>
            </a:r>
            <a:r>
              <a:rPr lang="pl-PL" dirty="0" err="1" smtClean="0"/>
              <a:t>inicjatyw</a:t>
            </a:r>
            <a:r>
              <a:rPr lang="pl-PL" dirty="0" smtClean="0"/>
              <a:t> służących np. aktywizacji zawodowej mieszkańców </a:t>
            </a:r>
            <a:r>
              <a:rPr lang="pl-PL" dirty="0" err="1" smtClean="0"/>
              <a:t>rewitalizowanego</a:t>
            </a:r>
            <a:r>
              <a:rPr lang="pl-PL" dirty="0" smtClean="0"/>
              <a:t> obszaru, gdy nie ma wystarczających możliwości w jego granicach. </a:t>
            </a:r>
            <a:r>
              <a:rPr lang="pl-PL" b="1" dirty="0" smtClean="0"/>
              <a:t>Takie przypadki wymagają szerszego uzasadnienia oraz wskazania powiązań i efektywności oddziaływania takiego projektu</a:t>
            </a:r>
            <a:r>
              <a:rPr lang="pl-PL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15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483768" y="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KOMPLEMENTARNOŚĆ PROJEKTÓW REWITALIZACYJNYCH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980728"/>
            <a:ext cx="860190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16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339752" y="0"/>
            <a:ext cx="68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ZASADY I ŹRÓDŁA WSPARCIA  PROJEKTÓW REWITALIZACYJNYCH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7544" y="1124744"/>
            <a:ext cx="820891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RPO WL 2014-2020 zawiera dwa działania przeznaczone wyłącznie dla projektów rewitalizacyjnych kluczowych dla realizacji programu rewitalizacji: </a:t>
            </a:r>
            <a:r>
              <a:rPr lang="pl-PL" b="1" dirty="0" smtClean="0"/>
              <a:t>działanie 13.3 </a:t>
            </a:r>
            <a:r>
              <a:rPr lang="pl-PL" b="1" i="1" dirty="0" smtClean="0"/>
              <a:t>Rewitalizacja obszarów miejskich i działanie 13.4 Rewitalizacja obszarów wiejskich. Wsparcie dla projektów rewitalizacyjnych w ramach Priorytetu Inwestycyjnego 9b </a:t>
            </a:r>
            <a:br>
              <a:rPr lang="pl-PL" b="1" i="1" dirty="0" smtClean="0"/>
            </a:br>
            <a:r>
              <a:rPr lang="pl-PL" b="1" i="1" dirty="0" smtClean="0"/>
              <a:t>i działań 13.3 i 13.4 jest uwarunkowane zarejestrowaniem programu rewitalizacji przez IZ RPO .</a:t>
            </a:r>
          </a:p>
          <a:p>
            <a:pPr algn="just">
              <a:lnSpc>
                <a:spcPct val="150000"/>
              </a:lnSpc>
            </a:pPr>
            <a:endParaRPr lang="pl-PL" sz="400" b="1" i="1" dirty="0" smtClean="0"/>
          </a:p>
          <a:p>
            <a:pPr algn="just">
              <a:lnSpc>
                <a:spcPct val="150000"/>
              </a:lnSpc>
            </a:pPr>
            <a:r>
              <a:rPr lang="pl-PL" dirty="0" smtClean="0"/>
              <a:t>Ponadto, w ramach różnych działań RPO WL  możliwa jest realizacja innych projektów rewitalizacyjnych odpowiadających opisom tych działań. Z chwilą zarejestrowania programu rewitalizacji, wnioskodawcy aplikujący o wsparcie dla takich projektów lub przedsięwzięć rewitalizacyjnych uzyskują przy ocenie wniosku punkty preferencyjne, stosownie do zasad określonych w warunkach konkursu o wsparcie.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36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83768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WSTĘP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2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0" y="6381328"/>
            <a:ext cx="84604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827584" y="1556792"/>
            <a:ext cx="80648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Czym jest rewitalizacja?</a:t>
            </a:r>
          </a:p>
          <a:p>
            <a:pPr marL="542925" indent="-542925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Definicje rewitalizacji?</a:t>
            </a:r>
          </a:p>
          <a:p>
            <a:pPr marL="542925" indent="-542925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Co to jest program rewitalizacji?</a:t>
            </a:r>
          </a:p>
          <a:p>
            <a:pPr marL="542925" indent="-542925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Po co nam Program Rewitalizacji?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17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339752" y="0"/>
            <a:ext cx="68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ZASADY I ŹRÓDŁA WSPARCIA  PROJEKTÓW REWITALIZACYJNYCH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95536" y="908720"/>
            <a:ext cx="8208912" cy="5363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W ramach RPO WL  2014-2020 przewidziano także preferencje dla inwestycji niezbędnych dla kompleksowej rewitalizacji danego obszaru realizowanych w ramach następujących Działań: </a:t>
            </a:r>
          </a:p>
          <a:p>
            <a:pPr marL="358775" indent="-3587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Działanie 3.1 </a:t>
            </a:r>
            <a:r>
              <a:rPr lang="pl-PL" sz="1600" i="1" dirty="0" smtClean="0"/>
              <a:t>Tereny inwestycyjne </a:t>
            </a:r>
          </a:p>
          <a:p>
            <a:pPr marL="358775" indent="-3587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Działanie 5.2 </a:t>
            </a:r>
            <a:r>
              <a:rPr lang="pl-PL" sz="1600" i="1" dirty="0" smtClean="0"/>
              <a:t>Efektywność energetyczna sektora publicznego </a:t>
            </a:r>
          </a:p>
          <a:p>
            <a:pPr marL="358775" indent="-3587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Działanie 5.3 </a:t>
            </a:r>
            <a:r>
              <a:rPr lang="pl-PL" sz="1600" i="1" dirty="0" smtClean="0"/>
              <a:t>Efektywność energetyczna sektora mieszkaniowego </a:t>
            </a:r>
          </a:p>
          <a:p>
            <a:pPr marL="358775" indent="-3587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Działanie 5.5 </a:t>
            </a:r>
            <a:r>
              <a:rPr lang="pl-PL" sz="1600" i="1" dirty="0" smtClean="0"/>
              <a:t>Promocja niskoemisyjności </a:t>
            </a:r>
          </a:p>
          <a:p>
            <a:pPr marL="358775" indent="-3587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Działanie 7.1 </a:t>
            </a:r>
            <a:r>
              <a:rPr lang="pl-PL" sz="1600" i="1" dirty="0" smtClean="0"/>
              <a:t>Dziedzictwo kulturowe i naturalne </a:t>
            </a:r>
          </a:p>
          <a:p>
            <a:pPr marL="358775" indent="-3587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Działanie 9.1 </a:t>
            </a:r>
            <a:r>
              <a:rPr lang="pl-PL" sz="1600" i="1" dirty="0" smtClean="0"/>
              <a:t>Aktywizacja zawodowa </a:t>
            </a:r>
          </a:p>
          <a:p>
            <a:pPr marL="358775" indent="-3587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Działanie 9.3 </a:t>
            </a:r>
            <a:r>
              <a:rPr lang="pl-PL" sz="1600" i="1" dirty="0" smtClean="0"/>
              <a:t>Rozwój przedsiębiorczości </a:t>
            </a:r>
          </a:p>
          <a:p>
            <a:pPr marL="358775" indent="-3587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b="1" dirty="0" smtClean="0">
                <a:solidFill>
                  <a:srgbClr val="C00000"/>
                </a:solidFill>
              </a:rPr>
              <a:t>Działanie 11.1 </a:t>
            </a:r>
            <a:r>
              <a:rPr lang="pl-PL" sz="1600" b="1" i="1" dirty="0" smtClean="0">
                <a:solidFill>
                  <a:srgbClr val="C00000"/>
                </a:solidFill>
              </a:rPr>
              <a:t>Aktywne włączenie </a:t>
            </a:r>
          </a:p>
          <a:p>
            <a:pPr marL="358775" indent="-3587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b="1" dirty="0" smtClean="0">
                <a:solidFill>
                  <a:srgbClr val="C00000"/>
                </a:solidFill>
              </a:rPr>
              <a:t>Działanie 11.2 </a:t>
            </a:r>
            <a:r>
              <a:rPr lang="pl-PL" sz="1600" b="1" i="1" dirty="0" smtClean="0">
                <a:solidFill>
                  <a:srgbClr val="C00000"/>
                </a:solidFill>
              </a:rPr>
              <a:t>Usługi społeczne i zdrowotne </a:t>
            </a:r>
          </a:p>
          <a:p>
            <a:pPr marL="358775" indent="-3587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Działanie 12.2 </a:t>
            </a:r>
            <a:r>
              <a:rPr lang="pl-PL" sz="1600" i="1" dirty="0" smtClean="0"/>
              <a:t>Kształcenie ogólne </a:t>
            </a:r>
          </a:p>
          <a:p>
            <a:pPr marL="358775" indent="-358775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Działanie 13.2 </a:t>
            </a:r>
            <a:r>
              <a:rPr lang="pl-PL" sz="1600" i="1" dirty="0" smtClean="0"/>
              <a:t>Infrastruktura usług społecznych.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18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339752" y="0"/>
            <a:ext cx="68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ZASADY I ŹRÓDŁA WSPARCIA  PROJEKTÓW REWITALIZACYJNYCH</a:t>
            </a:r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79512" y="908720"/>
          <a:ext cx="871297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160240"/>
                <a:gridCol w="936104"/>
                <a:gridCol w="1152128"/>
                <a:gridCol w="158417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Oś priorytetowa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Działanie/ </a:t>
                      </a:r>
                      <a:r>
                        <a:rPr lang="pl-PL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poddziałanie</a:t>
                      </a:r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Fundusz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Indykatywna alokacja UE  (EUR)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Metoda preferencji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Konkurencyjność przedsiębiorstw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 Tereny inwestycyjne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EFRR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34 000 </a:t>
                      </a:r>
                      <a:r>
                        <a:rPr lang="pl-PL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Kryteria wyboru projektów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Efektywność energetyczna </a:t>
                      </a:r>
                      <a:b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gospodarka niskoemisyjna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 Efektywność energetyczna sektora publicznego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EFRR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28 712 116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Kryteria wyboru projektów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Efektywność energetyczna </a:t>
                      </a:r>
                      <a:b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gospodarka niskoemisyjna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 Efektywność energetyczna sektora mieszkaniowego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EFRR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3 816 713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Kryteria wyboru projektów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Efektywność energetyczna </a:t>
                      </a:r>
                      <a:b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gospodarka niskoemisyjna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 Promocja niskoemisyjności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EFRR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1 377 024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Kryteria wyboru projektów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Ochrona dziedzictwa kulturowego i naturalnego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7.1 Dziedzictwo kulturowe i naturalne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EFRR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6 503 554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Kryteria wyboru projektów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Rynek pracy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9.1 Aktywizacja zawodowa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1 165 488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Kryteria wyboru projektów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 Rynek pracy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9.3 Rozwój przedsiębiorczości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2 797 170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Kryteria wyboru projektów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19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339752" y="0"/>
            <a:ext cx="680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ZASADY I ŹRÓDŁA WSPARCIA  PROJEKTÓW REWITALIZACYJNYCH</a:t>
            </a:r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79512" y="836712"/>
          <a:ext cx="871297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160240"/>
                <a:gridCol w="936104"/>
                <a:gridCol w="1152128"/>
                <a:gridCol w="158417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Oś priorytetowa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Działanie/ </a:t>
                      </a:r>
                      <a:r>
                        <a:rPr lang="pl-PL" sz="16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poddziałanie</a:t>
                      </a:r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Fundusz 	</a:t>
                      </a:r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Indykatywna alokacja UE  (EUR) 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Metoda preferencji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 Włączenie społeczne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11.1 Aktywne włączenie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5 606 772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Kryteria wyboru projektów, </a:t>
                      </a:r>
                    </a:p>
                    <a:p>
                      <a:pPr algn="ctr"/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wyodrębniona alokacja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 Włączenie społeczne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11.2 Usługi społeczne </a:t>
                      </a:r>
                      <a:br>
                        <a:rPr lang="pl-PL" sz="1600" b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0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 zdrowotne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2 486 374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Kryteria wyboru projektów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 Edukacja, kwalifikacje </a:t>
                      </a:r>
                      <a:b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kompetencje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12.2 Kształcenie ogólne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1 498 972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Kryteria wyboru projektów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 Infrastruktura społeczna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13.1 Infrastruktura ochrony zdrowia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30 778 500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Kryteria wyboru projektów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 Infrastruktura społeczna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Infrastruktura społeczna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29 571 500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Kryteria wyboru projektów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 Infrastruktura społeczna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13.3 Rewitalizacja obszarów miejskich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59 811 403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Działanie dedykowane rewitalizacji 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 Infrastruktura społeczna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13.4 Rewitalizacja obszarów wiejskich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EFRR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41 230 484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Działanie dedykowane rewitalizacji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20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23728" y="0"/>
            <a:ext cx="702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TYPY PROJEKTÓW  W  DZIAŁ. 13.4. REWITALIZACJA WIEJSKICH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98992" y="908720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/>
              <a:t>1. Przebudowa, remont lub modernizacja zdegradowanych budynków</a:t>
            </a:r>
            <a:r>
              <a:rPr lang="pl-PL" sz="1600" dirty="0"/>
              <a:t>, w tym m.in.</a:t>
            </a:r>
          </a:p>
          <a:p>
            <a:pPr algn="just"/>
            <a:r>
              <a:rPr lang="pl-PL" sz="1600" dirty="0"/>
              <a:t>budynków poprzemysłowych, powojskowych </a:t>
            </a:r>
            <a:r>
              <a:rPr lang="pl-PL" sz="1600" b="1" dirty="0"/>
              <a:t>w celu przywrócenia lub nadania im</a:t>
            </a:r>
          </a:p>
          <a:p>
            <a:pPr algn="just"/>
            <a:r>
              <a:rPr lang="pl-PL" sz="1600" b="1" dirty="0"/>
              <a:t>nowych funkcji użytkowych, np. społecznych, gospodarczych, turystycznych lub</a:t>
            </a:r>
          </a:p>
          <a:p>
            <a:pPr algn="just"/>
            <a:r>
              <a:rPr lang="pl-PL" sz="1600" b="1" dirty="0"/>
              <a:t>kulturalnych wraz z zagospodarowaniem terenu funkcjonalnie związanego z obiektem</a:t>
            </a:r>
            <a:r>
              <a:rPr lang="pl-PL" sz="1600" dirty="0" smtClean="0"/>
              <a:t>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b="1" dirty="0"/>
              <a:t>2. Kompleksowe projekty obejmujące rekultywację / </a:t>
            </a:r>
            <a:r>
              <a:rPr lang="pl-PL" sz="1600" b="1" dirty="0" err="1"/>
              <a:t>remediację</a:t>
            </a:r>
            <a:r>
              <a:rPr lang="pl-PL" sz="1600" b="1" dirty="0"/>
              <a:t> zdegradowanych</a:t>
            </a:r>
          </a:p>
          <a:p>
            <a:pPr algn="just"/>
            <a:r>
              <a:rPr lang="pl-PL" sz="1600" b="1" dirty="0"/>
              <a:t>obszarów wraz z przebudową oraz adaptacją obiektów zdegradowanych</a:t>
            </a:r>
            <a:r>
              <a:rPr lang="pl-PL" sz="1600" b="1" dirty="0" smtClean="0"/>
              <a:t>.</a:t>
            </a:r>
          </a:p>
          <a:p>
            <a:pPr algn="just"/>
            <a:endParaRPr lang="pl-PL" sz="1600" b="1" dirty="0"/>
          </a:p>
          <a:p>
            <a:pPr algn="just"/>
            <a:r>
              <a:rPr lang="pl-PL" sz="1600" b="1" dirty="0"/>
              <a:t>3. Roboty restauratorskie i konserwatorskie budynków znajdujących się w rejestrze</a:t>
            </a:r>
          </a:p>
          <a:p>
            <a:pPr algn="just"/>
            <a:r>
              <a:rPr lang="pl-PL" sz="1600" b="1" dirty="0"/>
              <a:t>zabytków</a:t>
            </a:r>
            <a:r>
              <a:rPr lang="pl-PL" sz="1600" dirty="0"/>
              <a:t>, budynków położonych w strefie ochrony konserwatorskiej oraz budynków</a:t>
            </a:r>
          </a:p>
          <a:p>
            <a:pPr algn="just"/>
            <a:r>
              <a:rPr lang="pl-PL" sz="1600" dirty="0"/>
              <a:t>o wartości architektonicznej i znaczeniu historycznym nie będących w rejestrze zabytków</a:t>
            </a:r>
          </a:p>
          <a:p>
            <a:pPr algn="just"/>
            <a:r>
              <a:rPr lang="pl-PL" sz="1600" dirty="0"/>
              <a:t>i ich wyposażenia niezbędnego dla wprowadzenia funkcji</a:t>
            </a:r>
            <a:r>
              <a:rPr lang="pl-PL" sz="1600" dirty="0" smtClean="0"/>
              <a:t>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b="1" dirty="0"/>
              <a:t>4. Uporządkowanie i zagospodarowanie zdegradowanych przestrzeni publicznych</a:t>
            </a:r>
          </a:p>
          <a:p>
            <a:pPr algn="just"/>
            <a:r>
              <a:rPr lang="pl-PL" sz="1600" b="1" dirty="0"/>
              <a:t>(przebudowa, remont lub modernizacja) w celu przywrócenia lub nadania im nowych</a:t>
            </a:r>
          </a:p>
          <a:p>
            <a:pPr algn="just"/>
            <a:r>
              <a:rPr lang="pl-PL" sz="1600" b="1" dirty="0"/>
              <a:t>funkcji użytkowych</a:t>
            </a:r>
            <a:r>
              <a:rPr lang="pl-PL" sz="1600" b="1" dirty="0" smtClean="0"/>
              <a:t>.</a:t>
            </a:r>
          </a:p>
          <a:p>
            <a:pPr algn="just"/>
            <a:endParaRPr lang="pl-PL" sz="1600" b="1" dirty="0"/>
          </a:p>
          <a:p>
            <a:pPr algn="just"/>
            <a:r>
              <a:rPr lang="pl-PL" sz="1600" b="1" dirty="0"/>
              <a:t>5. Zakup wyposażenia - wyłącznie jako element projektów dotyczących adaptacji</a:t>
            </a:r>
          </a:p>
          <a:p>
            <a:pPr algn="just"/>
            <a:r>
              <a:rPr lang="pl-PL" sz="1600" b="1" dirty="0"/>
              <a:t>budynków </a:t>
            </a:r>
            <a:r>
              <a:rPr lang="pl-PL" sz="1600" dirty="0"/>
              <a:t>na cele np. gospodarcze, społeczne, turystyczne lub kulturalne i bezpośrednio</a:t>
            </a:r>
          </a:p>
          <a:p>
            <a:pPr algn="just"/>
            <a:r>
              <a:rPr lang="pl-PL" sz="1600" dirty="0"/>
              <a:t>związanego z funkcją, jaką będzie pełnić będzie budynek po realizacji projektu.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21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123728" y="0"/>
            <a:ext cx="702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TYPY PROJEKTÓW  W  DZIAŁ. 13.4 Rewitalizacja ob. </a:t>
            </a:r>
            <a:r>
              <a:rPr lang="pl-PL" sz="2000" smtClean="0">
                <a:solidFill>
                  <a:schemeClr val="bg1"/>
                </a:solidFill>
              </a:rPr>
              <a:t>wiejskich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51520" y="1052736"/>
            <a:ext cx="86409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6. Roboty budowlane i modernizacyjne infrastruktury technicznej (wodno-kanalizacyjna,</a:t>
            </a:r>
          </a:p>
          <a:p>
            <a:r>
              <a:rPr lang="pl-PL" sz="1600" b="1" dirty="0"/>
              <a:t>energetyczna oraz infrastruktura z zakresu gospodarki odpadami). </a:t>
            </a:r>
            <a:r>
              <a:rPr lang="pl-PL" sz="1600" dirty="0"/>
              <a:t>Przedmiotowe prace</a:t>
            </a:r>
          </a:p>
          <a:p>
            <a:r>
              <a:rPr lang="pl-PL" sz="1600" dirty="0"/>
              <a:t>dopuszczalne są wyłącznie jako element zapewniający spójność kompleksowych</a:t>
            </a:r>
          </a:p>
          <a:p>
            <a:r>
              <a:rPr lang="pl-PL" sz="1600" dirty="0"/>
              <a:t>projektów rewitalizacyjnych będący uzupełnieniem szerszego projektu oraz w przypadku,</a:t>
            </a:r>
          </a:p>
          <a:p>
            <a:r>
              <a:rPr lang="pl-PL" sz="1600" dirty="0"/>
              <a:t>kiedy są niezbędne do realizacji celów projektu.</a:t>
            </a:r>
          </a:p>
          <a:p>
            <a:r>
              <a:rPr lang="pl-PL" sz="1600" b="1" dirty="0"/>
              <a:t>7. Roboty budowlane i modernizacyjne dróg lokalnych (gminnych i powiatowych).</a:t>
            </a:r>
          </a:p>
          <a:p>
            <a:r>
              <a:rPr lang="pl-PL" sz="1600" dirty="0"/>
              <a:t>Przedmiotowe prace dopuszczalne są </a:t>
            </a:r>
            <a:r>
              <a:rPr lang="pl-PL" sz="1600" b="1" dirty="0"/>
              <a:t>wyłącznie jako element zapewniający spójność</a:t>
            </a:r>
          </a:p>
          <a:p>
            <a:r>
              <a:rPr lang="pl-PL" sz="1600" dirty="0"/>
              <a:t>kompleksowych projektów rewitalizacyjnych będący uzupełnieniem szerszego projektu</a:t>
            </a:r>
          </a:p>
          <a:p>
            <a:r>
              <a:rPr lang="pl-PL" sz="1600" dirty="0"/>
              <a:t>oraz w przypadku, kiedy są niezbędne do realizacji celów projektu.</a:t>
            </a:r>
          </a:p>
          <a:p>
            <a:r>
              <a:rPr lang="pl-PL" sz="1600" b="1" dirty="0"/>
              <a:t>8. Tworzenie stref bezpieczeństwa i zapobieganie przestępczości w zagrożonych</a:t>
            </a:r>
          </a:p>
          <a:p>
            <a:r>
              <a:rPr lang="pl-PL" sz="1600" b="1" dirty="0"/>
              <a:t>patologiami społecznymi obszarach </a:t>
            </a:r>
            <a:r>
              <a:rPr lang="pl-PL" sz="1600" dirty="0"/>
              <a:t>m.in.: budowa lub przebudowa oświetlenia, zakup i</a:t>
            </a:r>
          </a:p>
          <a:p>
            <a:r>
              <a:rPr lang="pl-PL" sz="1600" dirty="0"/>
              <a:t>instalacja systemów monitoringu, wyposażenie centrum monitoringu oraz koszty robót</a:t>
            </a:r>
          </a:p>
          <a:p>
            <a:r>
              <a:rPr lang="pl-PL" sz="1600" dirty="0"/>
              <a:t>budowlanych mających na celu przystosowanie pomieszczeń do pełnienia funkcji</a:t>
            </a:r>
          </a:p>
          <a:p>
            <a:r>
              <a:rPr lang="pl-PL" sz="1600" dirty="0"/>
              <a:t>centrum monitoringu, itp. wyłącznie jako element zapewniający spójność</a:t>
            </a:r>
          </a:p>
          <a:p>
            <a:r>
              <a:rPr lang="pl-PL" sz="1600" dirty="0"/>
              <a:t>kompleksowych projektów.</a:t>
            </a:r>
          </a:p>
          <a:p>
            <a:r>
              <a:rPr lang="pl-PL" sz="1600" b="1" dirty="0"/>
              <a:t>9. Rozwój terenów zielonych jako element zapewniający spójność kompleksowych</a:t>
            </a:r>
          </a:p>
          <a:p>
            <a:r>
              <a:rPr lang="pl-PL" sz="1600" b="1" dirty="0"/>
              <a:t>projektów.</a:t>
            </a:r>
          </a:p>
          <a:p>
            <a:r>
              <a:rPr lang="pl-PL" sz="1600" b="1" dirty="0"/>
              <a:t>10. Przebudowa, remont lub modernizacja budynków w celu adaptacji na działalność</a:t>
            </a:r>
          </a:p>
          <a:p>
            <a:r>
              <a:rPr lang="pl-PL" sz="1600" b="1" dirty="0"/>
              <a:t>przedsiębiorstw</a:t>
            </a:r>
            <a:r>
              <a:rPr lang="pl-PL" sz="1600" dirty="0"/>
              <a:t>, w tym przedsiębiorstw społecznych wraz z zakupem wyposażenia</a:t>
            </a:r>
          </a:p>
          <a:p>
            <a:r>
              <a:rPr lang="pl-PL" sz="1600" dirty="0"/>
              <a:t>niezbędnego do prowadzenia niniejszej działalności, z wyłączeniem prac dot. wsparcia</a:t>
            </a:r>
          </a:p>
          <a:p>
            <a:r>
              <a:rPr lang="pl-PL" sz="1600" dirty="0"/>
              <a:t>działalności administracyjno-biurowej.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22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339752" y="0"/>
            <a:ext cx="702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TYPY WNIOSKODAWCÓW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23528" y="1124744"/>
            <a:ext cx="8568952" cy="522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Jednostki samorządu terytorialnego oraz ich związki, porozumienia i stowarzyszenia.</a:t>
            </a:r>
          </a:p>
          <a:p>
            <a:pPr marL="271463" indent="-271463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Samorządowe jednostki organizacyjne sektora finansów publicznych posiadające osobowość prawną.</a:t>
            </a:r>
          </a:p>
          <a:p>
            <a:pPr marL="271463" indent="-271463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Służby ratownicze i bezpieczeństwa publicznego.</a:t>
            </a:r>
          </a:p>
          <a:p>
            <a:pPr marL="271463" indent="-271463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Przedsiębiorstwa społeczne, zgodnie definicją Krajowego Programu Rozwoju Ekonomii Społecznej.</a:t>
            </a:r>
          </a:p>
          <a:p>
            <a:pPr marL="271463" indent="-271463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Podmioty działające w oparciu o partnerstwo publiczno-prywatne.</a:t>
            </a:r>
          </a:p>
          <a:p>
            <a:pPr marL="271463" indent="-271463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Spółki prawa handlowego, w których większość udziałów lub akcji posiadają jednostki samorządu terytorialnego lub ich związki.</a:t>
            </a:r>
          </a:p>
          <a:p>
            <a:pPr marL="271463" indent="-271463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Organizacje pozarządowe.</a:t>
            </a:r>
          </a:p>
          <a:p>
            <a:pPr marL="271463" indent="-271463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Jednostki zaliczane do sektora finansów publicznych posiadające osobowość prawną nie wymienione wyżej.</a:t>
            </a:r>
          </a:p>
          <a:p>
            <a:pPr marL="271463" indent="-271463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MŚP (przedsiębiorstwa muszą prowadzić działalność na terenie województwa lubelskiego).</a:t>
            </a:r>
          </a:p>
          <a:p>
            <a:pPr marL="271463" indent="-271463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Podmioty wdrażające instrument finansowy, które spełniają kryteria wymienione </a:t>
            </a:r>
            <a:br>
              <a:rPr lang="pl-PL" sz="1600" dirty="0" smtClean="0"/>
            </a:br>
            <a:r>
              <a:rPr lang="pl-PL" sz="1600" dirty="0" smtClean="0"/>
              <a:t>w rozporządzaniu delegowanym nr 480/2014.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23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339752" y="0"/>
            <a:ext cx="702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POZIOM DOFINANSOWANIA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39552" y="1484784"/>
            <a:ext cx="8280920" cy="190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b="1" dirty="0" smtClean="0"/>
              <a:t>Projekty nieobjęte pomocą publiczną: 85%</a:t>
            </a:r>
          </a:p>
          <a:p>
            <a:pPr marL="271463" indent="-271463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Projekty objęte pomocą publiczną: zgodnie z programami pomocy publicznej.</a:t>
            </a:r>
          </a:p>
          <a:p>
            <a:pPr marL="271463" indent="-271463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Projekty generujące dochód: zgodnie z luką w finansowaniu</a:t>
            </a:r>
          </a:p>
          <a:p>
            <a:pPr marL="271463" lvl="1" indent="-271463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Minimalna wartość wydatków </a:t>
            </a:r>
            <a:r>
              <a:rPr lang="pl-PL" sz="1600" dirty="0" err="1" smtClean="0"/>
              <a:t>kwalifikowalnych</a:t>
            </a:r>
            <a:r>
              <a:rPr lang="pl-PL" sz="1600" dirty="0" smtClean="0"/>
              <a:t> projektu: brak ograniczeń kwotowych.</a:t>
            </a:r>
          </a:p>
          <a:p>
            <a:pPr marL="271463" lvl="1" indent="-271463" algn="just" fontAlgn="base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1600" dirty="0" smtClean="0"/>
              <a:t>Maksymalna wartość wydatków </a:t>
            </a:r>
            <a:r>
              <a:rPr lang="pl-PL" sz="1600" dirty="0" err="1" smtClean="0"/>
              <a:t>kwalifikowalnych</a:t>
            </a:r>
            <a:r>
              <a:rPr lang="pl-PL" sz="1600" dirty="0" smtClean="0"/>
              <a:t> projektów z zakresu kultury: 2 mln euro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24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0" y="0"/>
            <a:ext cx="8712968" cy="6206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L                                      LIMITY I OGRANICZENIA W REALIZACJI PROJEKTÓW</a:t>
            </a:r>
            <a:endParaRPr lang="pl-PL" sz="2000" dirty="0" smtClean="0"/>
          </a:p>
          <a:p>
            <a:endParaRPr lang="pl-PL" sz="2000" dirty="0" smtClean="0"/>
          </a:p>
          <a:p>
            <a:pPr marL="342900" indent="-342900" algn="just">
              <a:lnSpc>
                <a:spcPts val="2500"/>
              </a:lnSpc>
              <a:buFont typeface="+mj-lt"/>
              <a:buAutoNum type="arabicPeriod"/>
            </a:pPr>
            <a:r>
              <a:rPr lang="pl-PL" sz="1600" b="1" dirty="0" smtClean="0"/>
              <a:t>Warunkiem uzyskania wsparcia będzie ujęcie projektu w LPR/GPR i jego realizacja na obszarze zdegradowanym, prawidłowo zidentyfikowanym na podstawie wybranego zestawu wskaźników </a:t>
            </a:r>
            <a:r>
              <a:rPr lang="pl-PL" sz="1600" dirty="0" smtClean="0"/>
              <a:t>odnoszących się do sytuacji społeczno-gospodarczej danej jednostki terytorialnej (w szczególności uwzględnione powinny być wskaźniki dotyczące ubóstwa, wykluczenia społecznego, stanu zdrowia </a:t>
            </a:r>
            <a:br>
              <a:rPr lang="pl-PL" sz="1600" dirty="0" smtClean="0"/>
            </a:br>
            <a:r>
              <a:rPr lang="pl-PL" sz="1600" dirty="0" smtClean="0"/>
              <a:t>i poziomu edukacji, np. lokalny wskaźnik rozwoju społecznego (Local </a:t>
            </a:r>
            <a:r>
              <a:rPr lang="pl-PL" sz="1600" dirty="0" err="1" smtClean="0"/>
              <a:t>Human</a:t>
            </a:r>
            <a:r>
              <a:rPr lang="pl-PL" sz="1600" dirty="0" smtClean="0"/>
              <a:t> Development </a:t>
            </a:r>
            <a:r>
              <a:rPr lang="pl-PL" sz="1600" dirty="0" err="1" smtClean="0"/>
              <a:t>Index</a:t>
            </a:r>
            <a:r>
              <a:rPr lang="pl-PL" sz="1600" dirty="0" smtClean="0"/>
              <a:t>). </a:t>
            </a:r>
          </a:p>
          <a:p>
            <a:pPr marL="342900" indent="-342900" algn="just">
              <a:lnSpc>
                <a:spcPts val="2500"/>
              </a:lnSpc>
              <a:buFont typeface="+mj-lt"/>
              <a:buAutoNum type="arabicPeriod"/>
            </a:pPr>
            <a:r>
              <a:rPr lang="pl-PL" sz="1600" b="1" dirty="0" smtClean="0">
                <a:solidFill>
                  <a:srgbClr val="C00000"/>
                </a:solidFill>
              </a:rPr>
              <a:t>Niezbędnym warunkiem </a:t>
            </a:r>
            <a:r>
              <a:rPr lang="pl-PL" sz="1600" dirty="0" smtClean="0">
                <a:solidFill>
                  <a:srgbClr val="C00000"/>
                </a:solidFill>
              </a:rPr>
              <a:t>realizacji działań inwestycyjnych w ramach Działania 13 będzie ich podporządkowanie i ukierunkowanie </a:t>
            </a:r>
            <a:r>
              <a:rPr lang="pl-PL" sz="1600" b="1" dirty="0" smtClean="0">
                <a:solidFill>
                  <a:srgbClr val="C00000"/>
                </a:solidFill>
              </a:rPr>
              <a:t>na rozwiązywanie zdiagnozowanych problemów społecznych </a:t>
            </a:r>
            <a:r>
              <a:rPr lang="pl-PL" sz="1600" dirty="0" smtClean="0">
                <a:solidFill>
                  <a:srgbClr val="C00000"/>
                </a:solidFill>
              </a:rPr>
              <a:t>– działania te powinny służyć </a:t>
            </a:r>
            <a:r>
              <a:rPr lang="pl-PL" sz="1600" b="1" dirty="0" smtClean="0">
                <a:solidFill>
                  <a:srgbClr val="C00000"/>
                </a:solidFill>
              </a:rPr>
              <a:t>głównie spełnieniu założeń Osi Priorytetowej 11</a:t>
            </a:r>
            <a:r>
              <a:rPr lang="pl-PL" sz="1600" dirty="0" smtClean="0">
                <a:solidFill>
                  <a:srgbClr val="C00000"/>
                </a:solidFill>
              </a:rPr>
              <a:t> </a:t>
            </a:r>
            <a:br>
              <a:rPr lang="pl-PL" sz="1600" dirty="0" smtClean="0">
                <a:solidFill>
                  <a:srgbClr val="C00000"/>
                </a:solidFill>
              </a:rPr>
            </a:br>
            <a:r>
              <a:rPr lang="pl-PL" sz="1600" dirty="0" smtClean="0">
                <a:solidFill>
                  <a:srgbClr val="C00000"/>
                </a:solidFill>
              </a:rPr>
              <a:t>i koncentrować się m.in. na przeciwdziałaniu koncentracji ubóstwa, eliminacji czynników prowadzących do wykluczenia społecznego. </a:t>
            </a:r>
          </a:p>
          <a:p>
            <a:pPr marL="342900" indent="-342900" algn="just">
              <a:lnSpc>
                <a:spcPts val="2500"/>
              </a:lnSpc>
              <a:buFont typeface="+mj-lt"/>
              <a:buAutoNum type="arabicPeriod"/>
            </a:pPr>
            <a:r>
              <a:rPr lang="pl-PL" sz="1600" b="1" dirty="0" smtClean="0"/>
              <a:t>Wszystkie wspierane przedsięwzięcia muszą uwzględniać konieczność dostosowania infrastruktury i wyposażenia do potrzeb osób niepełnosprawnych</a:t>
            </a:r>
            <a:r>
              <a:rPr lang="pl-PL" sz="1600" dirty="0" smtClean="0"/>
              <a:t>. </a:t>
            </a:r>
          </a:p>
          <a:p>
            <a:pPr marL="342900" indent="-342900" algn="just">
              <a:lnSpc>
                <a:spcPts val="2500"/>
              </a:lnSpc>
              <a:buFont typeface="+mj-lt"/>
              <a:buAutoNum type="arabicPeriod"/>
            </a:pPr>
            <a:r>
              <a:rPr lang="pl-PL" sz="1600" b="1" dirty="0" smtClean="0"/>
              <a:t>Działania mające na celu poprawę dostępności do usług społecznych</a:t>
            </a:r>
            <a:r>
              <a:rPr lang="pl-PL" sz="1600" dirty="0" smtClean="0"/>
              <a:t> muszą wykazywać zgodność z założeniami europejskich zasad odejścia od form opieki instytucjonalnej na rzecz opieki środowiskowej (nie wykluczając stacjonarnych form opieki) oraz z kierunkami wskazanymi </a:t>
            </a:r>
            <a:br>
              <a:rPr lang="pl-PL" sz="1600" dirty="0" smtClean="0"/>
            </a:br>
            <a:r>
              <a:rPr lang="pl-PL" sz="1600" dirty="0" smtClean="0"/>
              <a:t>w Programie Przeciwdziałania Ubóstwu i Wykluczeniu Społecznemu 2020.</a:t>
            </a:r>
            <a:r>
              <a:rPr lang="pl-PL" sz="2000" b="1" dirty="0" smtClean="0"/>
              <a:t> </a:t>
            </a:r>
          </a:p>
          <a:p>
            <a:endParaRPr lang="pl-P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25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95536" y="404664"/>
            <a:ext cx="84249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 marL="342900" indent="-342900" algn="just">
              <a:lnSpc>
                <a:spcPts val="2400"/>
              </a:lnSpc>
              <a:buFont typeface="+mj-lt"/>
              <a:buAutoNum type="arabicPeriod" startAt="5"/>
            </a:pPr>
            <a:r>
              <a:rPr lang="pl-PL" sz="1600" b="1" dirty="0" smtClean="0"/>
              <a:t>Projekty z zakresu </a:t>
            </a:r>
            <a:r>
              <a:rPr lang="pl-PL" sz="1600" dirty="0" smtClean="0"/>
              <a:t>kultury muszą wynikać z LPR/GPR i powinny </a:t>
            </a:r>
            <a:r>
              <a:rPr lang="pl-PL" sz="1600" b="1" dirty="0" smtClean="0"/>
              <a:t>koncentrować się na marginalizowanych społecznościach</a:t>
            </a:r>
            <a:r>
              <a:rPr lang="pl-PL" sz="1600" dirty="0" smtClean="0"/>
              <a:t>. Muszą to być projekty o mniejszej skali, których wysokość kosztów </a:t>
            </a:r>
            <a:r>
              <a:rPr lang="pl-PL" sz="1600" dirty="0" err="1" smtClean="0"/>
              <a:t>kwalifikowalnych</a:t>
            </a:r>
            <a:r>
              <a:rPr lang="pl-PL" sz="1600" dirty="0" smtClean="0"/>
              <a:t> </a:t>
            </a:r>
            <a:r>
              <a:rPr lang="pl-PL" sz="1600" b="1" dirty="0" smtClean="0"/>
              <a:t>nie będzie przekraczać 2 mln euro. </a:t>
            </a:r>
          </a:p>
          <a:p>
            <a:pPr marL="342900" indent="-342900" algn="just">
              <a:lnSpc>
                <a:spcPts val="2400"/>
              </a:lnSpc>
              <a:buFont typeface="+mj-lt"/>
              <a:buAutoNum type="arabicPeriod" startAt="5"/>
            </a:pPr>
            <a:r>
              <a:rPr lang="pl-PL" sz="1600" b="1" dirty="0" smtClean="0"/>
              <a:t>Wydatki na konserwację/restaurację wyposażenia </a:t>
            </a:r>
            <a:r>
              <a:rPr lang="pl-PL" sz="1600" dirty="0" smtClean="0"/>
              <a:t>budynków znajdujących się w rejestrze zabytków, budynków położonych w strefie ochrony konserwatorskiej oraz budynków o wartości architektonicznej i znaczeniu historycznym nie będących w rejestrze zabytków </a:t>
            </a:r>
            <a:r>
              <a:rPr lang="pl-PL" sz="1600" b="1" dirty="0" smtClean="0"/>
              <a:t>kwalifikowalne będą wyłącznie w przypadku</a:t>
            </a:r>
            <a:r>
              <a:rPr lang="pl-PL" sz="1600" dirty="0" smtClean="0"/>
              <a:t>, gdy prace te będą </a:t>
            </a:r>
            <a:r>
              <a:rPr lang="pl-PL" sz="1600" b="1" dirty="0" smtClean="0"/>
              <a:t>niezbędne</a:t>
            </a:r>
            <a:r>
              <a:rPr lang="pl-PL" sz="1600" dirty="0" smtClean="0"/>
              <a:t>, by nadać bądź przywrócić funkcje użytkowe, a wyposażenie musi być. </a:t>
            </a:r>
            <a:r>
              <a:rPr lang="pl-PL" sz="1600" b="1" dirty="0" smtClean="0"/>
              <a:t>bezpośrednio związane z funkcją, jaką będzie pełnić będzie budynek po realizacji projektu</a:t>
            </a:r>
            <a:endParaRPr lang="pl-PL" sz="1600" dirty="0" smtClean="0"/>
          </a:p>
          <a:p>
            <a:pPr marL="342900" indent="-342900" algn="just">
              <a:lnSpc>
                <a:spcPts val="2400"/>
              </a:lnSpc>
              <a:buFont typeface="+mj-lt"/>
              <a:buAutoNum type="arabicPeriod" startAt="5"/>
            </a:pPr>
            <a:r>
              <a:rPr lang="pl-PL" sz="1600" b="1" dirty="0" smtClean="0"/>
              <a:t>Prace w zakresie wyposażenia centrum monitoringu </a:t>
            </a:r>
            <a:r>
              <a:rPr lang="pl-PL" sz="1600" dirty="0" smtClean="0"/>
              <a:t>oraz w zakresie </a:t>
            </a:r>
            <a:r>
              <a:rPr lang="pl-PL" sz="1600" b="1" dirty="0" smtClean="0"/>
              <a:t>przystosowania pomieszczeń</a:t>
            </a:r>
            <a:r>
              <a:rPr lang="pl-PL" sz="1600" dirty="0" smtClean="0"/>
              <a:t> do pełnienia funkcji centrum monitoringu kwalifikowalne</a:t>
            </a:r>
            <a:r>
              <a:rPr lang="pl-PL" sz="1600" b="1" dirty="0" smtClean="0"/>
              <a:t> </a:t>
            </a:r>
            <a:r>
              <a:rPr lang="pl-PL" sz="1600" dirty="0" smtClean="0"/>
              <a:t>będą wyłącznie </a:t>
            </a:r>
            <a:br>
              <a:rPr lang="pl-PL" sz="1600" dirty="0" smtClean="0"/>
            </a:br>
            <a:r>
              <a:rPr lang="pl-PL" sz="1600" dirty="0" smtClean="0"/>
              <a:t>w przypadku, </a:t>
            </a:r>
            <a:r>
              <a:rPr lang="pl-PL" sz="1600" b="1" dirty="0" smtClean="0"/>
              <a:t>gdy w ramach projektu przewidziany jest zakup i instalacja systemów monitoringu. </a:t>
            </a:r>
          </a:p>
          <a:p>
            <a:pPr marL="342900" indent="-342900" algn="just">
              <a:lnSpc>
                <a:spcPts val="2400"/>
              </a:lnSpc>
              <a:buFont typeface="+mj-lt"/>
              <a:buAutoNum type="arabicPeriod" startAt="5"/>
            </a:pPr>
            <a:r>
              <a:rPr lang="pl-PL" sz="1600" b="1" dirty="0" smtClean="0"/>
              <a:t>Inwestycje dotyczące zewnętrznej infrastruktury technicznej oraz w zakresie dróg lokalnych (gminnych i powiatowych)</a:t>
            </a:r>
            <a:r>
              <a:rPr lang="pl-PL" sz="1600" dirty="0" smtClean="0"/>
              <a:t> dopuszczalne będą jedynie w sytuacjach uzasadnionych spójnością realizowanej operacji, w tym brakiem możliwości osiągnięcia założonych rezultatów bez realizacji danego elementu. Wydatki na drogi lokalne mogą stanowić </a:t>
            </a:r>
            <a:r>
              <a:rPr lang="pl-PL" sz="1600" b="1" dirty="0" smtClean="0"/>
              <a:t>maksymalnie 15% kosztów </a:t>
            </a:r>
            <a:r>
              <a:rPr lang="pl-PL" sz="1600" b="1" dirty="0" err="1" smtClean="0"/>
              <a:t>kwalifikowalnych</a:t>
            </a:r>
            <a:r>
              <a:rPr lang="pl-PL" sz="1600" b="1" dirty="0" smtClean="0"/>
              <a:t> projektu, a na pozostałą zewnętrzną infrastrukturę techniczną 25% kosztów </a:t>
            </a:r>
            <a:r>
              <a:rPr lang="pl-PL" sz="1600" b="1" dirty="0" err="1" smtClean="0"/>
              <a:t>kwalifikowalnych</a:t>
            </a:r>
            <a:r>
              <a:rPr lang="pl-PL" sz="1600" b="1" dirty="0" smtClean="0"/>
              <a:t> projektu.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339752" y="0"/>
            <a:ext cx="702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LIMITY I OGRANICZENIA W REALIZACJI PROJEKTÓW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26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339752" y="0"/>
            <a:ext cx="702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LIMITY I OGRANICZENIA W REALIZACJI PROJEKTÓW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95536" y="260648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9"/>
            </a:pPr>
            <a:r>
              <a:rPr lang="pl-PL" sz="1600" b="1" dirty="0" smtClean="0"/>
              <a:t>Budowa nowych budynków</a:t>
            </a:r>
            <a:r>
              <a:rPr lang="pl-PL" sz="1600" dirty="0" smtClean="0"/>
              <a:t>, co do zasady, </a:t>
            </a:r>
            <a:r>
              <a:rPr lang="pl-PL" sz="1600" b="1" dirty="0" smtClean="0"/>
              <a:t>nie może być realizowana </a:t>
            </a:r>
            <a:r>
              <a:rPr lang="pl-PL" sz="1600" dirty="0" smtClean="0"/>
              <a:t>w ramach tego Działania. </a:t>
            </a:r>
            <a:r>
              <a:rPr lang="pl-PL" sz="1600" b="1" dirty="0" smtClean="0"/>
              <a:t>Wyjątek</a:t>
            </a:r>
            <a:r>
              <a:rPr lang="pl-PL" sz="1600" dirty="0" smtClean="0"/>
              <a:t> stanowią projekty polegające na </a:t>
            </a:r>
            <a:r>
              <a:rPr lang="pl-PL" sz="1600" b="1" dirty="0" smtClean="0"/>
              <a:t>odtworzeniu zabudowy zdegradowanej </a:t>
            </a:r>
            <a:r>
              <a:rPr lang="pl-PL" sz="1600" dirty="0" smtClean="0"/>
              <a:t>w stopniu uniemożliwiającym jej regenerację/renowację (zastąpienie starego budynku nowym). W takim przypadku, wnioskodawca zobowiązany będzie do przedstawienia </a:t>
            </a:r>
            <a:r>
              <a:rPr lang="pl-PL" sz="1600" b="1" dirty="0" smtClean="0"/>
              <a:t>wiarygodnych analiz potwierdzających</a:t>
            </a:r>
            <a:r>
              <a:rPr lang="pl-PL" sz="1600" dirty="0" smtClean="0"/>
              <a:t>, iż stopień zdegradowania budynku uniemożliwia jego regenerację/renowację, w tym analiz potwierdzających efektywność kosztową takiego rozwiązania.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9"/>
            </a:pPr>
            <a:r>
              <a:rPr lang="pl-PL" sz="1600" b="1" dirty="0" smtClean="0"/>
              <a:t>Priorytetowo traktowane będą projekty: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1600" b="1" dirty="0" smtClean="0"/>
              <a:t>generujące nowe miejsca pracy,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1600" dirty="0" smtClean="0"/>
              <a:t>przyczyniające się do </a:t>
            </a:r>
            <a:r>
              <a:rPr lang="pl-PL" sz="1600" b="1" dirty="0" smtClean="0"/>
              <a:t>poprawy efektywności energetycznej,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1600" dirty="0" smtClean="0"/>
              <a:t>zapewniające </a:t>
            </a:r>
            <a:r>
              <a:rPr lang="pl-PL" sz="1600" b="1" dirty="0" smtClean="0"/>
              <a:t>kompleksowe rozwiązanie problemu obszaru zdegradowanego,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1600" dirty="0" smtClean="0">
                <a:solidFill>
                  <a:srgbClr val="C00000"/>
                </a:solidFill>
              </a:rPr>
              <a:t>wykazujące jak największą </a:t>
            </a:r>
            <a:r>
              <a:rPr lang="pl-PL" sz="1600" b="1" dirty="0" smtClean="0">
                <a:solidFill>
                  <a:srgbClr val="C00000"/>
                </a:solidFill>
              </a:rPr>
              <a:t>komplementarność z inwestycjami </a:t>
            </a:r>
            <a:r>
              <a:rPr lang="pl-PL" sz="1600" b="1" dirty="0" err="1" smtClean="0">
                <a:solidFill>
                  <a:srgbClr val="C00000"/>
                </a:solidFill>
              </a:rPr>
              <a:t>współfinasowanymi</a:t>
            </a:r>
            <a:r>
              <a:rPr lang="pl-PL" sz="1600" b="1" dirty="0" smtClean="0">
                <a:solidFill>
                  <a:srgbClr val="C00000"/>
                </a:solidFill>
              </a:rPr>
              <a:t> z EFS, </a:t>
            </a:r>
            <a:br>
              <a:rPr lang="pl-PL" sz="1600" b="1" dirty="0" smtClean="0">
                <a:solidFill>
                  <a:srgbClr val="C00000"/>
                </a:solidFill>
              </a:rPr>
            </a:br>
            <a:r>
              <a:rPr lang="pl-PL" sz="1600" b="1" dirty="0" smtClean="0">
                <a:solidFill>
                  <a:srgbClr val="C00000"/>
                </a:solidFill>
              </a:rPr>
              <a:t>w szczególności z realizowanymi w ramach Działań: 9.2, 11.1, 11.2, 11.3,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l-PL" sz="1600" dirty="0" smtClean="0"/>
              <a:t>których całość lub elementy/moduły całości zostały </a:t>
            </a:r>
            <a:r>
              <a:rPr lang="pl-PL" sz="1600" b="1" dirty="0" smtClean="0"/>
              <a:t>przygotowane w oparciu o formułę konkursu architektonicznego, architektoniczno-urbanistycznego lub urbanistycznego.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36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83768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WSTĘP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2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0" y="908720"/>
            <a:ext cx="421196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b="1" dirty="0" smtClean="0"/>
              <a:t>Program rewitalizacji - </a:t>
            </a:r>
            <a:r>
              <a:rPr lang="pl-PL" dirty="0" smtClean="0"/>
              <a:t>to inicjowany przez samorząd gminy i uchwalony przez radę gminy, wieloletni program działań w sferze </a:t>
            </a:r>
            <a:r>
              <a:rPr lang="pl-PL" b="1" dirty="0" smtClean="0">
                <a:solidFill>
                  <a:srgbClr val="C00000"/>
                </a:solidFill>
              </a:rPr>
              <a:t>społecznej</a:t>
            </a:r>
            <a:r>
              <a:rPr lang="pl-PL" dirty="0" smtClean="0"/>
              <a:t> oraz gospodarczej lub przestrzenno-funkcjonalnej lub technicznej lub środowiskowej, zmierzający do wyprowadzenia obszarów rewitalizacji ze stanu kryzysowego oraz </a:t>
            </a:r>
            <a:r>
              <a:rPr lang="pl-PL" b="1" dirty="0" smtClean="0"/>
              <a:t>stworzenia warunków do </a:t>
            </a:r>
            <a:r>
              <a:rPr lang="pl-PL" b="1" dirty="0" smtClean="0">
                <a:solidFill>
                  <a:srgbClr val="00B050"/>
                </a:solidFill>
              </a:rPr>
              <a:t>ich zrównoważonego rozwoju</a:t>
            </a:r>
            <a:r>
              <a:rPr lang="pl-PL" b="1" dirty="0" smtClean="0"/>
              <a:t>, stanowiący narzędzie planowania, koordynowania </a:t>
            </a:r>
            <a:br>
              <a:rPr lang="pl-PL" b="1" dirty="0" smtClean="0"/>
            </a:br>
            <a:r>
              <a:rPr lang="pl-PL" b="1" dirty="0" smtClean="0"/>
              <a:t>i integrowania różnorodnych aktywności w ramach rewitalizacji.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0" y="6381328"/>
            <a:ext cx="84604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graphicFrame>
        <p:nvGraphicFramePr>
          <p:cNvPr id="23" name="Diagram 22"/>
          <p:cNvGraphicFramePr/>
          <p:nvPr/>
        </p:nvGraphicFramePr>
        <p:xfrm>
          <a:off x="3624064" y="980728"/>
          <a:ext cx="5519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C:\Users\Katarzyna\Desktop\Lokalne Programy Rewitalizacji\LPR Rachanie\Mapy Rachanie\Występowanie negatywnego zjawiska w obszarze społeczny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" y="-22860"/>
            <a:ext cx="9143522" cy="7009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19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C:\Users\Katarzyna\Desktop\Lokalne Programy Rewitalizacji\LPR Rachanie\Mapy Rachanie\Występowanie negatywnego zjawiska w obszarze gospodarczy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" y="18276"/>
            <a:ext cx="8998788" cy="6612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461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C:\Users\Katarzyna\Desktop\Lokalne Programy Rewitalizacji\LPR Rachanie\Mapy Rachanie\Występowanie negatywnego zjawiska w obszarze środowisk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188640"/>
            <a:ext cx="8964488" cy="645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112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C:\Users\Katarzyna\Desktop\Lokalne Programy Rewitalizacji\LPR Rachanie\Mapy Rachanie\Występowanie negatywnego zjawiska w obszarze techniczny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86800" cy="6556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952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C:\Users\Katarzyna\Desktop\Lokalne Programy Rewitalizacji\LPR Rachanie\Mapy Rachanie\Występowanie negatywnego zjawiska w obszarze przestrzenno-funkcjonalny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342"/>
            <a:ext cx="8658220" cy="652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897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C:\Users\Katarzyna\Desktop\Lokalne Programy Rewitalizacji\LPR Rachanie\Mapy Rachanie\obszar zdegradowan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90" y="188640"/>
            <a:ext cx="8507288" cy="6237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74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26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339752" y="0"/>
            <a:ext cx="702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LIMITY I OGRANICZENIA W REALIZACJI PROJEKTÓW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95536" y="260648"/>
            <a:ext cx="842493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pPr algn="ctr">
              <a:lnSpc>
                <a:spcPct val="150000"/>
              </a:lnSpc>
            </a:pPr>
            <a:r>
              <a:rPr lang="pl-PL" sz="2800" b="1" dirty="0"/>
              <a:t>Cel główny Lokalnego Programu Rewitalizacji </a:t>
            </a:r>
            <a:r>
              <a:rPr lang="pl-PL" sz="2800" b="1" dirty="0" smtClean="0"/>
              <a:t>Gminy Rachanie:</a:t>
            </a:r>
          </a:p>
          <a:p>
            <a:pPr algn="ctr">
              <a:lnSpc>
                <a:spcPct val="150000"/>
              </a:lnSpc>
            </a:pPr>
            <a:endParaRPr lang="pl-PL" sz="1600" b="1" dirty="0"/>
          </a:p>
          <a:p>
            <a:pPr algn="ctr">
              <a:lnSpc>
                <a:spcPct val="150000"/>
              </a:lnSpc>
            </a:pPr>
            <a:endParaRPr lang="pl-PL" b="1" i="1" dirty="0" smtClean="0"/>
          </a:p>
          <a:p>
            <a:pPr algn="ctr">
              <a:lnSpc>
                <a:spcPct val="150000"/>
              </a:lnSpc>
            </a:pPr>
            <a:r>
              <a:rPr lang="pl-PL" b="1" i="1" dirty="0"/>
              <a:t>Wzrost poziomu życia mieszkańców oraz poprawa atrakcyjności obszaru rewitalizacji  poprzez nadanie mu nowych funkcji i odbudowanie istniejących oraz kompleksową odnowę społeczną, przestrzenną i gospodarczą z zachowaniem dbałości o środowisko </a:t>
            </a:r>
            <a:r>
              <a:rPr lang="pl-PL" b="1" i="1" dirty="0" smtClean="0"/>
              <a:t>naturalne.</a:t>
            </a:r>
          </a:p>
          <a:p>
            <a:pPr algn="just">
              <a:lnSpc>
                <a:spcPct val="150000"/>
              </a:lnSpc>
            </a:pPr>
            <a:r>
              <a:rPr lang="pl-PL" sz="1600" b="1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28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26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339752" y="0"/>
            <a:ext cx="702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</a:rPr>
              <a:t>Cele operacyjne: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95536" y="260648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sz="2400" dirty="0" smtClean="0"/>
              <a:t>Cel </a:t>
            </a:r>
            <a:r>
              <a:rPr lang="pl-PL" sz="2400" dirty="0"/>
              <a:t>operacyjny 1. Odbudowa istniejących i nadanie nowych funkcji obszarowi </a:t>
            </a:r>
            <a:r>
              <a:rPr lang="pl-PL" sz="2400" dirty="0" smtClean="0"/>
              <a:t>zdegradowanemu prowadzące </a:t>
            </a:r>
            <a:r>
              <a:rPr lang="pl-PL" sz="2400" dirty="0"/>
              <a:t>do wzrostu aktywności społecznej i zawodowej mieszkańców oraz wzmacniania poziomu integracji społecznej</a:t>
            </a:r>
            <a:r>
              <a:rPr lang="pl-PL" sz="2400" dirty="0" smtClean="0"/>
              <a:t>;</a:t>
            </a:r>
          </a:p>
          <a:p>
            <a:endParaRPr lang="pl-PL" sz="2400" dirty="0" smtClean="0"/>
          </a:p>
          <a:p>
            <a:r>
              <a:rPr lang="pl-PL" sz="2400" dirty="0"/>
              <a:t>Cel operacyjny 2. Przeciwdziałanie wykluczeniu społecznemu oraz występowania patologii społecznych na obszarze rewitalizacji</a:t>
            </a:r>
            <a:r>
              <a:rPr lang="pl-PL" sz="2400" dirty="0" smtClean="0"/>
              <a:t>;</a:t>
            </a:r>
          </a:p>
          <a:p>
            <a:endParaRPr lang="pl-PL" sz="2400" dirty="0"/>
          </a:p>
          <a:p>
            <a:r>
              <a:rPr lang="pl-PL" sz="2400" dirty="0"/>
              <a:t>Cel operacyjny 3. Rozwój gospodarczy i poprawa sytuacji na rynku pracy w </a:t>
            </a:r>
            <a:r>
              <a:rPr lang="pl-PL" sz="2400" dirty="0" smtClean="0"/>
              <a:t>gminie Rachanie.</a:t>
            </a:r>
            <a:endParaRPr lang="pl-PL" sz="2400" dirty="0"/>
          </a:p>
          <a:p>
            <a:r>
              <a:rPr lang="pl-PL" sz="1600" dirty="0"/>
              <a:t/>
            </a:r>
            <a:br>
              <a:rPr lang="pl-PL" sz="1600" dirty="0"/>
            </a:b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4323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26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339752" y="0"/>
            <a:ext cx="702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</a:rPr>
              <a:t>Kierunki działań w ramach  celów operacyjnych: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95536" y="260648"/>
            <a:ext cx="842493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 algn="ctr"/>
            <a:endParaRPr lang="pl-PL" sz="2400" dirty="0" smtClean="0"/>
          </a:p>
          <a:p>
            <a:pPr algn="ctr">
              <a:lnSpc>
                <a:spcPct val="150000"/>
              </a:lnSpc>
            </a:pPr>
            <a:r>
              <a:rPr lang="pl-PL" sz="2400" b="1" dirty="0" smtClean="0"/>
              <a:t>Kierunki działań w ramach  celów operacyjnych: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/>
              <a:t>Cel operacyjny 1:</a:t>
            </a:r>
          </a:p>
          <a:p>
            <a:pPr lvl="0"/>
            <a:r>
              <a:rPr lang="pl-PL" sz="2000" b="1" dirty="0"/>
              <a:t>1.1. </a:t>
            </a:r>
            <a:r>
              <a:rPr lang="pl-PL" sz="2000" dirty="0"/>
              <a:t>Uporządkowanie i zagospodarowanie przestrzeni </a:t>
            </a:r>
            <a:r>
              <a:rPr lang="pl-PL" sz="2000" dirty="0" smtClean="0"/>
              <a:t>obszaru zdegradowanego i nadanie mu </a:t>
            </a:r>
            <a:r>
              <a:rPr lang="pl-PL" sz="2000" smtClean="0"/>
              <a:t>nowych funkcji</a:t>
            </a:r>
            <a:endParaRPr lang="pl-PL" sz="2000" dirty="0"/>
          </a:p>
          <a:p>
            <a:pPr lvl="0"/>
            <a:r>
              <a:rPr lang="pl-PL" sz="2000" b="1" dirty="0"/>
              <a:t>1.2. </a:t>
            </a:r>
            <a:r>
              <a:rPr lang="pl-PL" sz="2000" dirty="0"/>
              <a:t>Dostosowanie infrastruktury technicznej i społecznej do potrzeb mieszkańców, w tym osób niepełnosprawnych</a:t>
            </a:r>
          </a:p>
          <a:p>
            <a:pPr lvl="0"/>
            <a:r>
              <a:rPr lang="pl-PL" sz="2000" b="1" dirty="0"/>
              <a:t>1.3. </a:t>
            </a:r>
            <a:r>
              <a:rPr lang="pl-PL" sz="2000" dirty="0"/>
              <a:t>Poprawa jakości przestrzeni publicznej w zakresie estetyki, bezpieczeństwa oraz wyposażenia</a:t>
            </a:r>
          </a:p>
          <a:p>
            <a:pPr lvl="0"/>
            <a:r>
              <a:rPr lang="pl-PL" sz="2000" b="1" dirty="0"/>
              <a:t>1.4. </a:t>
            </a:r>
            <a:r>
              <a:rPr lang="pl-PL" sz="2000" dirty="0"/>
              <a:t>Poprawa stanu środowiska naturalnego m.in. poprzez ograniczenie niskiej emisji zanieczyszczeń</a:t>
            </a:r>
          </a:p>
          <a:p>
            <a:pPr>
              <a:lnSpc>
                <a:spcPct val="150000"/>
              </a:lnSpc>
            </a:pPr>
            <a:endParaRPr lang="pl-PL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0267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26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339752" y="0"/>
            <a:ext cx="7020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</a:rPr>
              <a:t>Kierunki działań w ramach  celów operacyjnych:</a:t>
            </a:r>
          </a:p>
          <a:p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95536" y="260648"/>
            <a:ext cx="842493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 algn="ctr"/>
            <a:endParaRPr lang="pl-PL" sz="2400" dirty="0" smtClean="0"/>
          </a:p>
          <a:p>
            <a:pPr algn="ctr">
              <a:lnSpc>
                <a:spcPct val="150000"/>
              </a:lnSpc>
            </a:pPr>
            <a:r>
              <a:rPr lang="pl-PL" sz="2400" b="1" dirty="0" smtClean="0"/>
              <a:t>Kierunki działań w ramach  celów operacyjnych: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/>
              <a:t>Cel operacyjny 2:</a:t>
            </a:r>
          </a:p>
          <a:p>
            <a:pPr lvl="0"/>
            <a:r>
              <a:rPr lang="pl-PL" sz="2000" b="1" dirty="0"/>
              <a:t>2.1. </a:t>
            </a:r>
            <a:r>
              <a:rPr lang="pl-PL" sz="2000" dirty="0"/>
              <a:t>Podniesienie poziomu integracji społecznej poprzez rozwijanie oferty aktywnych form spędzania czasu dla różnych grup mieszkańców</a:t>
            </a:r>
          </a:p>
          <a:p>
            <a:pPr lvl="0"/>
            <a:r>
              <a:rPr lang="pl-PL" sz="2000" b="1" dirty="0"/>
              <a:t>2.2. </a:t>
            </a:r>
            <a:r>
              <a:rPr lang="pl-PL" sz="2000" dirty="0"/>
              <a:t>Przeciwdziałanie bezrobociu i walka z ubóstwem poprzez podniesienie kompetencji osób bezrobotnych oraz aktywizację obywatelską</a:t>
            </a:r>
          </a:p>
          <a:p>
            <a:pPr lvl="0"/>
            <a:r>
              <a:rPr lang="pl-PL" sz="2000" b="1" dirty="0"/>
              <a:t>2.3. </a:t>
            </a:r>
            <a:r>
              <a:rPr lang="pl-PL" sz="2000" dirty="0"/>
              <a:t>Ożywienie przestrzeni publicznej poprzez wsparcie funkcji kulturalnych i rozrywkowych oraz rozwijanie form spędzania czasu wolnego.</a:t>
            </a:r>
          </a:p>
          <a:p>
            <a:pPr lvl="0"/>
            <a:r>
              <a:rPr lang="pl-PL" sz="2000" b="1" dirty="0"/>
              <a:t>2.4. </a:t>
            </a:r>
            <a:r>
              <a:rPr lang="pl-PL" sz="2000" dirty="0"/>
              <a:t>Rozwój oferty zajęć podnoszących kwalifikacje zawodowe grup marginalizowanych</a:t>
            </a:r>
          </a:p>
          <a:p>
            <a:pPr lvl="0"/>
            <a:r>
              <a:rPr lang="pl-PL" sz="2000" b="1" dirty="0"/>
              <a:t>2.5. </a:t>
            </a:r>
            <a:r>
              <a:rPr lang="pl-PL" sz="2000" dirty="0"/>
              <a:t>Pobudzanie aktywności osób starszych, niepełnosprawnych oraz wykluczonych</a:t>
            </a:r>
          </a:p>
          <a:p>
            <a:pPr>
              <a:lnSpc>
                <a:spcPct val="150000"/>
              </a:lnSpc>
            </a:pPr>
            <a:endParaRPr lang="pl-PL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90677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36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83768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Co to jest rewitalizacja?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3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0" y="6381328"/>
            <a:ext cx="84604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1741735" cy="167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123728" y="1916832"/>
            <a:ext cx="6678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„Rewitalizacja stanowi proces wyprowadzania ze stanu kryzysowego obszarów zdegradowanych, prowadzony w sposób kompleksowy, poprzez zintegrowane działania na rzecz lokalnej społeczności, przestrzeni i gospodarki, skoncentrowane terytorialnie, prowadzone przez interesariuszy rewitalizacji </a:t>
            </a:r>
            <a:r>
              <a:rPr lang="pl-PL" b="1" u="sng" dirty="0" smtClean="0">
                <a:solidFill>
                  <a:schemeClr val="accent1">
                    <a:lumMod val="75000"/>
                  </a:schemeClr>
                </a:solidFill>
              </a:rPr>
              <a:t>na podstawie gminnego programu rewitalizacji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.” 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923928" y="4365105"/>
            <a:ext cx="4896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dirty="0" smtClean="0"/>
              <a:t>Ustawa  z dnia 9 października 2015 r. o rewitalizacji w art. 2 ust 1 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26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339752" y="0"/>
            <a:ext cx="702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000" dirty="0">
                <a:solidFill>
                  <a:schemeClr val="bg1"/>
                </a:solidFill>
              </a:rPr>
              <a:t>Kierunki działań w ramach  celów operacyjnych: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95536" y="260648"/>
            <a:ext cx="842493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pPr algn="ctr"/>
            <a:endParaRPr lang="pl-PL" sz="2400" dirty="0" smtClean="0"/>
          </a:p>
          <a:p>
            <a:pPr algn="ctr">
              <a:lnSpc>
                <a:spcPct val="150000"/>
              </a:lnSpc>
            </a:pPr>
            <a:r>
              <a:rPr lang="pl-PL" sz="2400" b="1" dirty="0" smtClean="0"/>
              <a:t>Kierunki działań w ramach  celów operacyjnych: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/>
              <a:t>Cel operacyjny 3:</a:t>
            </a:r>
          </a:p>
          <a:p>
            <a:pPr lvl="0"/>
            <a:r>
              <a:rPr lang="pl-PL" sz="2000" b="1" dirty="0"/>
              <a:t>3.1. </a:t>
            </a:r>
            <a:r>
              <a:rPr lang="pl-PL" sz="2000" dirty="0"/>
              <a:t>Wspieranie podejmowania i rozwijania działalności gospodarczej</a:t>
            </a:r>
          </a:p>
          <a:p>
            <a:pPr lvl="0"/>
            <a:r>
              <a:rPr lang="pl-PL" sz="2000" b="1" dirty="0"/>
              <a:t>3.2. </a:t>
            </a:r>
            <a:r>
              <a:rPr lang="pl-PL" sz="2000" dirty="0"/>
              <a:t>Wzrost aktywności gospodarczej w oparciu o wykorzystanie unikalnych zasobów obszaru rewitalizacji</a:t>
            </a:r>
          </a:p>
          <a:p>
            <a:pPr lvl="0"/>
            <a:r>
              <a:rPr lang="pl-PL" sz="2000" b="1" dirty="0"/>
              <a:t>3.3. </a:t>
            </a:r>
            <a:r>
              <a:rPr lang="pl-PL" sz="2000" dirty="0"/>
              <a:t>Aktywizacja postaw przedsiębiorczych wśród </a:t>
            </a:r>
            <a:r>
              <a:rPr lang="pl-PL" sz="2000" dirty="0" smtClean="0"/>
              <a:t>mieszkańców.</a:t>
            </a:r>
            <a:endParaRPr lang="pl-PL" sz="2000" dirty="0"/>
          </a:p>
          <a:p>
            <a:pPr>
              <a:lnSpc>
                <a:spcPct val="150000"/>
              </a:lnSpc>
            </a:pPr>
            <a:endParaRPr lang="pl-PL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302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83768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ZAKOŃCZENIE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059832" y="206084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Powiat skarżyski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82,1%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43608" y="321297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Piekoszów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90,3%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627784" y="198884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Zagnańsk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93,2%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707904" y="414908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Daleszyce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89,5%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483768" y="472514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bg1"/>
                </a:solidFill>
              </a:rPr>
              <a:t>Morawica</a:t>
            </a:r>
          </a:p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89,2%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971600" y="2924944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+mj-lt"/>
              </a:rPr>
              <a:t>Dziękuję za uwagę</a:t>
            </a:r>
          </a:p>
          <a:p>
            <a:pPr algn="ctr"/>
            <a:endParaRPr lang="pl-PL" sz="3200" dirty="0" smtClean="0"/>
          </a:p>
          <a:p>
            <a:pPr algn="ctr"/>
            <a:endParaRPr lang="pl-PL" sz="32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0" y="6381328"/>
            <a:ext cx="84604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36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83768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Co to jest rewitalizacja?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4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0" y="6381328"/>
            <a:ext cx="84604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276872"/>
            <a:ext cx="1350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1547664" y="836712"/>
            <a:ext cx="7272808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Wytyczne Ministerstwa Infrastruktury i Rozwoju w zakresie rewitalizacji </a:t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w programach operacyjnych na lata 2014-2020 (zwane dalej Wytycznymi) stanowią, że: 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547664" y="2132856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”Rewitalizacja – to kompleksowy proces wyprowadzania ze stanu kryzysowego obszarów zdegradowanych poprzez działania całościowe </a:t>
            </a:r>
            <a:r>
              <a:rPr lang="pl-PL" b="1" dirty="0" smtClean="0">
                <a:solidFill>
                  <a:srgbClr val="C00000"/>
                </a:solidFill>
              </a:rPr>
              <a:t>(powiązane wzajemnie przedsięwzięcia obejmujące kwestie społeczne oraz gospodarcze lub przestrzenno-funkcjonalne lub techniczne lub środowiskowe)</a:t>
            </a:r>
            <a:r>
              <a:rPr lang="pl-PL" b="1" dirty="0" smtClean="0"/>
              <a:t>, integrujące interwencję na rzecz społeczności lokalnej, przestrzeni i lokalnej gospodarki, skoncentrowane terytorialnie </a:t>
            </a:r>
            <a:br>
              <a:rPr lang="pl-PL" b="1" dirty="0" smtClean="0"/>
            </a:br>
            <a:r>
              <a:rPr lang="pl-PL" b="1" dirty="0" smtClean="0"/>
              <a:t>i prowadzone w sposób zaplanowany oraz zintegrowany poprzez programy rewitalizacji.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36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83768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Co to jest rewitalizacja?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5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0" y="6381328"/>
            <a:ext cx="84604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276872"/>
            <a:ext cx="135015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1547664" y="1196752"/>
            <a:ext cx="72008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Rewitalizacja zakłada optymalne wykorzystanie specyficznych uwarunkowań danego obszaru oraz wzmacnianie jego lokalnych potencjałów (w tym także kulturowych) i </a:t>
            </a:r>
            <a:r>
              <a:rPr lang="pl-PL" b="1" dirty="0" smtClean="0"/>
              <a:t>jest procesem wieloletnim, prowadzonym przez interesariuszy (m.in. organy władzy publicznej, przedsiębiorców, organizacje pozarządowe, właścicieli nieruchomości, etc.) tego procesu, w tym przede wszystkim we współpracy z lokalną społecznością. Działania służące wspieraniu procesów rewitalizacji prowadzone są w sposób spójny: wewnętrznie (poszczególne działania pomiędzy sobą) oraz zewnętrznie (z lokalnymi politykami sektorowymi, np. transportową, energetyczną, celami i kierunkami wynikającymi </a:t>
            </a:r>
            <a:br>
              <a:rPr lang="pl-PL" b="1" dirty="0" smtClean="0"/>
            </a:br>
            <a:r>
              <a:rPr lang="pl-PL" b="1" dirty="0" smtClean="0"/>
              <a:t>z dokumentów strategicznych i planistycznych).”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36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83768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Obszar zdegradowany i rewitalizacji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5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0" y="6381328"/>
            <a:ext cx="84604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27584" y="2132856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Co to jest obszar zdegradowany?</a:t>
            </a:r>
          </a:p>
          <a:p>
            <a:pPr marL="630238" indent="-630238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Co to jest obszar rewitalizacji?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36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83768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Co to jest obszar zdegradowany?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6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0" y="6381328"/>
            <a:ext cx="84604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11560" y="112474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Obszar zdegradowany</a:t>
            </a:r>
            <a:r>
              <a:rPr lang="pl-PL" dirty="0" smtClean="0"/>
              <a:t> to teren znajdujący w stanie kryzysowym z </a:t>
            </a:r>
            <a:r>
              <a:rPr lang="pl-PL" b="1" dirty="0" smtClean="0"/>
              <a:t>powodu koncentracji </a:t>
            </a:r>
            <a:r>
              <a:rPr lang="pl-PL" b="1" dirty="0" smtClean="0">
                <a:solidFill>
                  <a:srgbClr val="C00000"/>
                </a:solidFill>
              </a:rPr>
              <a:t>negatywnych zjawisk społecznych</a:t>
            </a:r>
            <a:r>
              <a:rPr lang="pl-PL" dirty="0" smtClean="0"/>
              <a:t>, w szczególności bezrobocia, ubóstwa, przestępczości, niskiego poziomu edukacji lub kapitału społecznego, </a:t>
            </a:r>
            <a:br>
              <a:rPr lang="pl-PL" dirty="0" smtClean="0"/>
            </a:br>
            <a:r>
              <a:rPr lang="pl-PL" dirty="0" smtClean="0"/>
              <a:t>a także niewystarczającego poziomu uczestnictwa w życiu publicznym i kulturalnym. </a:t>
            </a:r>
            <a:endParaRPr lang="pl-PL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140968"/>
            <a:ext cx="4903267" cy="295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936" y="0"/>
            <a:ext cx="9166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483768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00" dirty="0" smtClean="0">
              <a:solidFill>
                <a:schemeClr val="bg1"/>
              </a:solidFill>
            </a:endParaRPr>
          </a:p>
          <a:p>
            <a:r>
              <a:rPr lang="pl-PL" sz="2400" dirty="0" smtClean="0">
                <a:solidFill>
                  <a:schemeClr val="bg1"/>
                </a:solidFill>
              </a:rPr>
              <a:t>Co to jest obszar zdegradowany?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92280" y="64533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bg1"/>
                </a:solidFill>
              </a:rPr>
              <a:t>Strona  </a:t>
            </a:r>
            <a:r>
              <a:rPr lang="pl-PL" b="1" dirty="0" smtClean="0">
                <a:solidFill>
                  <a:schemeClr val="accent6"/>
                </a:solidFill>
              </a:rPr>
              <a:t>I</a:t>
            </a:r>
            <a:r>
              <a:rPr lang="pl-PL" sz="1400" b="1" dirty="0" smtClean="0">
                <a:solidFill>
                  <a:schemeClr val="bg1"/>
                </a:solidFill>
              </a:rPr>
              <a:t>  7</a:t>
            </a:r>
            <a:endParaRPr lang="pl-PL" sz="1400" b="1" dirty="0">
              <a:solidFill>
                <a:schemeClr val="bg1"/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0" y="6381328"/>
            <a:ext cx="846043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0" y="6488668"/>
            <a:ext cx="6588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" dirty="0" smtClean="0">
              <a:solidFill>
                <a:schemeClr val="bg1"/>
              </a:solidFill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Lokalny Program Rewitalizacji  Gminy Rachanie</a:t>
            </a:r>
            <a:r>
              <a:rPr lang="pl-PL" sz="1200" dirty="0" smtClean="0"/>
              <a:t>  </a:t>
            </a:r>
            <a:r>
              <a:rPr lang="pl-PL" sz="1200" dirty="0" smtClean="0">
                <a:solidFill>
                  <a:schemeClr val="bg1"/>
                </a:solidFill>
              </a:rPr>
              <a:t>–  KONSULTACJE SPOŁECZNE</a:t>
            </a:r>
            <a:endParaRPr lang="pl-PL" sz="1200" dirty="0">
              <a:solidFill>
                <a:schemeClr val="bg1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899592" y="764704"/>
            <a:ext cx="77768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7092280" y="3284984"/>
            <a:ext cx="2051720" cy="130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l-PL" sz="400" dirty="0" smtClean="0"/>
          </a:p>
          <a:p>
            <a:pPr algn="ctr">
              <a:lnSpc>
                <a:spcPct val="150000"/>
              </a:lnSpc>
              <a:tabLst>
                <a:tab pos="0" algn="l"/>
              </a:tabLst>
            </a:pPr>
            <a:r>
              <a:rPr lang="pl-PL" b="1" dirty="0" smtClean="0"/>
              <a:t>Technicznych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sz="1600" dirty="0" smtClean="0"/>
              <a:t>(zły stan techniczny budynków).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56608"/>
            <a:ext cx="2343806" cy="203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0882" y="1340768"/>
            <a:ext cx="224471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8604" y="1340768"/>
            <a:ext cx="229467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7890" y="1340768"/>
            <a:ext cx="2256110" cy="188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rostokąt 14"/>
          <p:cNvSpPr/>
          <p:nvPr/>
        </p:nvSpPr>
        <p:spPr>
          <a:xfrm>
            <a:off x="755576" y="83671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Ponadto występuje na nim </a:t>
            </a:r>
            <a:r>
              <a:rPr lang="pl-PL" b="1" dirty="0" smtClean="0">
                <a:solidFill>
                  <a:srgbClr val="C00000"/>
                </a:solidFill>
              </a:rPr>
              <a:t>jedno z wymienionych poniżej zjawisk</a:t>
            </a:r>
            <a:r>
              <a:rPr lang="pl-PL" dirty="0" smtClean="0"/>
              <a:t>: 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0" y="3284984"/>
            <a:ext cx="24837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 smtClean="0"/>
              <a:t>Gospodarczych</a:t>
            </a:r>
            <a:r>
              <a:rPr lang="pl-PL" sz="1600" dirty="0" smtClean="0"/>
              <a:t> </a:t>
            </a:r>
            <a:br>
              <a:rPr lang="pl-PL" sz="1600" dirty="0" smtClean="0"/>
            </a:br>
            <a:r>
              <a:rPr lang="pl-PL" sz="1600" dirty="0" smtClean="0"/>
              <a:t>(niski stopień przedsiębiorczości</a:t>
            </a:r>
            <a:r>
              <a:rPr lang="pl-PL" dirty="0" smtClean="0"/>
              <a:t>). 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2339752" y="3212976"/>
            <a:ext cx="243001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 smtClean="0"/>
              <a:t>Środowiskowych</a:t>
            </a:r>
            <a:r>
              <a:rPr lang="pl-PL" dirty="0" smtClean="0"/>
              <a:t> </a:t>
            </a:r>
            <a:r>
              <a:rPr lang="pl-PL" sz="1600" dirty="0" smtClean="0"/>
              <a:t>(przekroczenie standardów jakości środowiska). 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4644008" y="3212976"/>
            <a:ext cx="2304256" cy="2731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 smtClean="0"/>
              <a:t>Przestrzenno-funkcjonalnych</a:t>
            </a:r>
            <a:r>
              <a:rPr lang="pl-PL" sz="1600" dirty="0" smtClean="0"/>
              <a:t> (niewystarczające wyposażenie lub zły stan infrastruktury technicznej </a:t>
            </a:r>
            <a:br>
              <a:rPr lang="pl-PL" sz="1600" dirty="0" smtClean="0"/>
            </a:br>
            <a:r>
              <a:rPr lang="pl-PL" sz="1600" dirty="0" smtClean="0"/>
              <a:t>i społecznej, niska jakość terenów publicznych).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10629</TotalTime>
  <Words>2716</Words>
  <Application>Microsoft Office PowerPoint</Application>
  <PresentationFormat>Pokaz na ekranie (4:3)</PresentationFormat>
  <Paragraphs>456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Michał Rządkowski</cp:lastModifiedBy>
  <cp:revision>7</cp:revision>
  <dcterms:created xsi:type="dcterms:W3CDTF">2016-08-23T19:13:14Z</dcterms:created>
  <dcterms:modified xsi:type="dcterms:W3CDTF">2017-05-12T14:58:54Z</dcterms:modified>
</cp:coreProperties>
</file>